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1"/>
  </p:sldMasterIdLst>
  <p:notesMasterIdLst>
    <p:notesMasterId r:id="rId55"/>
  </p:notesMasterIdLst>
  <p:sldIdLst>
    <p:sldId id="259" r:id="rId2"/>
    <p:sldId id="256" r:id="rId3"/>
    <p:sldId id="257" r:id="rId4"/>
    <p:sldId id="258" r:id="rId5"/>
    <p:sldId id="260" r:id="rId6"/>
    <p:sldId id="261" r:id="rId7"/>
    <p:sldId id="262" r:id="rId8"/>
    <p:sldId id="311" r:id="rId9"/>
    <p:sldId id="312" r:id="rId10"/>
    <p:sldId id="313" r:id="rId11"/>
    <p:sldId id="314" r:id="rId12"/>
    <p:sldId id="263" r:id="rId13"/>
    <p:sldId id="315" r:id="rId14"/>
    <p:sldId id="316" r:id="rId15"/>
    <p:sldId id="317" r:id="rId16"/>
    <p:sldId id="318" r:id="rId17"/>
    <p:sldId id="319" r:id="rId18"/>
    <p:sldId id="320" r:id="rId19"/>
    <p:sldId id="321" r:id="rId20"/>
    <p:sldId id="322" r:id="rId21"/>
    <p:sldId id="323" r:id="rId22"/>
    <p:sldId id="324" r:id="rId23"/>
    <p:sldId id="337" r:id="rId24"/>
    <p:sldId id="338" r:id="rId25"/>
    <p:sldId id="339" r:id="rId26"/>
    <p:sldId id="340" r:id="rId27"/>
    <p:sldId id="341" r:id="rId28"/>
    <p:sldId id="342" r:id="rId29"/>
    <p:sldId id="343" r:id="rId30"/>
    <p:sldId id="344" r:id="rId31"/>
    <p:sldId id="345" r:id="rId32"/>
    <p:sldId id="346" r:id="rId33"/>
    <p:sldId id="347" r:id="rId34"/>
    <p:sldId id="348" r:id="rId35"/>
    <p:sldId id="349" r:id="rId36"/>
    <p:sldId id="352" r:id="rId37"/>
    <p:sldId id="350" r:id="rId38"/>
    <p:sldId id="351" r:id="rId39"/>
    <p:sldId id="264" r:id="rId40"/>
    <p:sldId id="325" r:id="rId41"/>
    <p:sldId id="326" r:id="rId42"/>
    <p:sldId id="265" r:id="rId43"/>
    <p:sldId id="327" r:id="rId44"/>
    <p:sldId id="328" r:id="rId45"/>
    <p:sldId id="329" r:id="rId46"/>
    <p:sldId id="330" r:id="rId47"/>
    <p:sldId id="331" r:id="rId48"/>
    <p:sldId id="332" r:id="rId49"/>
    <p:sldId id="333" r:id="rId50"/>
    <p:sldId id="334" r:id="rId51"/>
    <p:sldId id="335" r:id="rId52"/>
    <p:sldId id="336" r:id="rId53"/>
    <p:sldId id="272" r:id="rId5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DEAE68-79F6-4912-BCC8-6C20604E39A9}">
  <a:tblStyle styleId="{23DEAE68-79F6-4912-BCC8-6C20604E39A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FAFF019-EAD0-4D17-8585-0A9519AFA46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0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162573e21f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2162573e21f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13be7910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13be7910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735500" y="1258850"/>
            <a:ext cx="5797500" cy="20388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735500" y="3297650"/>
            <a:ext cx="5797500" cy="440700"/>
          </a:xfrm>
          <a:prstGeom prst="rect">
            <a:avLst/>
          </a:prstGeom>
          <a:solidFill>
            <a:schemeClr val="accent6"/>
          </a:solidFill>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2"/>
        <p:cNvGrpSpPr/>
        <p:nvPr/>
      </p:nvGrpSpPr>
      <p:grpSpPr>
        <a:xfrm>
          <a:off x="0" y="0"/>
          <a:ext cx="0" cy="0"/>
          <a:chOff x="0" y="0"/>
          <a:chExt cx="0" cy="0"/>
        </a:xfrm>
      </p:grpSpPr>
      <p:sp>
        <p:nvSpPr>
          <p:cNvPr id="123" name="Google Shape;123;p18"/>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18"/>
          <p:cNvGrpSpPr/>
          <p:nvPr/>
        </p:nvGrpSpPr>
        <p:grpSpPr>
          <a:xfrm>
            <a:off x="8389787" y="179931"/>
            <a:ext cx="486393" cy="125690"/>
            <a:chOff x="-890300" y="1406550"/>
            <a:chExt cx="806088" cy="208200"/>
          </a:xfrm>
        </p:grpSpPr>
        <p:sp>
          <p:nvSpPr>
            <p:cNvPr id="125" name="Google Shape;125;p18"/>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2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9" name="Google Shape;129;p18"/>
          <p:cNvSpPr txBox="1">
            <a:spLocks noGrp="1"/>
          </p:cNvSpPr>
          <p:nvPr>
            <p:ph type="subTitle" idx="1"/>
          </p:nvPr>
        </p:nvSpPr>
        <p:spPr>
          <a:xfrm>
            <a:off x="5238851" y="2246051"/>
            <a:ext cx="2789400" cy="1480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18"/>
          <p:cNvSpPr txBox="1">
            <a:spLocks noGrp="1"/>
          </p:cNvSpPr>
          <p:nvPr>
            <p:ph type="subTitle" idx="2"/>
          </p:nvPr>
        </p:nvSpPr>
        <p:spPr>
          <a:xfrm>
            <a:off x="1707675" y="2246051"/>
            <a:ext cx="2789400" cy="1480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18"/>
          <p:cNvSpPr txBox="1">
            <a:spLocks noGrp="1"/>
          </p:cNvSpPr>
          <p:nvPr>
            <p:ph type="subTitle" idx="3"/>
          </p:nvPr>
        </p:nvSpPr>
        <p:spPr>
          <a:xfrm>
            <a:off x="1411701" y="1687150"/>
            <a:ext cx="2789400" cy="558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dk2"/>
                </a:solidFill>
                <a:latin typeface="Source Code Pro Medium"/>
                <a:ea typeface="Source Code Pro Medium"/>
                <a:cs typeface="Source Code Pro Medium"/>
                <a:sym typeface="Source Code Pr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2" name="Google Shape;132;p18"/>
          <p:cNvSpPr txBox="1">
            <a:spLocks noGrp="1"/>
          </p:cNvSpPr>
          <p:nvPr>
            <p:ph type="subTitle" idx="4"/>
          </p:nvPr>
        </p:nvSpPr>
        <p:spPr>
          <a:xfrm>
            <a:off x="4942882" y="1687150"/>
            <a:ext cx="2789400" cy="558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accent2"/>
                </a:solidFill>
                <a:latin typeface="Source Code Pro Medium"/>
                <a:ea typeface="Source Code Pro Medium"/>
                <a:cs typeface="Source Code Pro Medium"/>
                <a:sym typeface="Source Code Pr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33"/>
        <p:cNvGrpSpPr/>
        <p:nvPr/>
      </p:nvGrpSpPr>
      <p:grpSpPr>
        <a:xfrm>
          <a:off x="0" y="0"/>
          <a:ext cx="0" cy="0"/>
          <a:chOff x="0" y="0"/>
          <a:chExt cx="0" cy="0"/>
        </a:xfrm>
      </p:grpSpPr>
      <p:sp>
        <p:nvSpPr>
          <p:cNvPr id="134" name="Google Shape;134;p19"/>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19"/>
          <p:cNvGrpSpPr/>
          <p:nvPr/>
        </p:nvGrpSpPr>
        <p:grpSpPr>
          <a:xfrm>
            <a:off x="8389787" y="179931"/>
            <a:ext cx="486393" cy="125690"/>
            <a:chOff x="-890300" y="1406550"/>
            <a:chExt cx="806088" cy="208200"/>
          </a:xfrm>
        </p:grpSpPr>
        <p:sp>
          <p:nvSpPr>
            <p:cNvPr id="136" name="Google Shape;136;p19"/>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9"/>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0" name="Google Shape;140;p19"/>
          <p:cNvSpPr txBox="1">
            <a:spLocks noGrp="1"/>
          </p:cNvSpPr>
          <p:nvPr>
            <p:ph type="subTitle" idx="1"/>
          </p:nvPr>
        </p:nvSpPr>
        <p:spPr>
          <a:xfrm>
            <a:off x="4821898" y="1443125"/>
            <a:ext cx="3602100" cy="2433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19"/>
          <p:cNvSpPr txBox="1">
            <a:spLocks noGrp="1"/>
          </p:cNvSpPr>
          <p:nvPr>
            <p:ph type="subTitle" idx="2"/>
          </p:nvPr>
        </p:nvSpPr>
        <p:spPr>
          <a:xfrm>
            <a:off x="644000" y="1443125"/>
            <a:ext cx="3602100" cy="2433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2"/>
        <p:cNvGrpSpPr/>
        <p:nvPr/>
      </p:nvGrpSpPr>
      <p:grpSpPr>
        <a:xfrm>
          <a:off x="0" y="0"/>
          <a:ext cx="0" cy="0"/>
          <a:chOff x="0" y="0"/>
          <a:chExt cx="0" cy="0"/>
        </a:xfrm>
      </p:grpSpPr>
      <p:sp>
        <p:nvSpPr>
          <p:cNvPr id="143" name="Google Shape;143;p20"/>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 name="Google Shape;144;p20"/>
          <p:cNvGrpSpPr/>
          <p:nvPr/>
        </p:nvGrpSpPr>
        <p:grpSpPr>
          <a:xfrm>
            <a:off x="8389787" y="179931"/>
            <a:ext cx="486393" cy="125690"/>
            <a:chOff x="-890300" y="1406550"/>
            <a:chExt cx="806088" cy="208200"/>
          </a:xfrm>
        </p:grpSpPr>
        <p:sp>
          <p:nvSpPr>
            <p:cNvPr id="145" name="Google Shape;145;p20"/>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 name="Google Shape;149;p20"/>
          <p:cNvSpPr txBox="1">
            <a:spLocks noGrp="1"/>
          </p:cNvSpPr>
          <p:nvPr>
            <p:ph type="subTitle" idx="1"/>
          </p:nvPr>
        </p:nvSpPr>
        <p:spPr>
          <a:xfrm>
            <a:off x="997700" y="2096375"/>
            <a:ext cx="2373000" cy="1361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20"/>
          <p:cNvSpPr txBox="1">
            <a:spLocks noGrp="1"/>
          </p:cNvSpPr>
          <p:nvPr>
            <p:ph type="subTitle" idx="2"/>
          </p:nvPr>
        </p:nvSpPr>
        <p:spPr>
          <a:xfrm>
            <a:off x="3522987" y="2756375"/>
            <a:ext cx="2373000" cy="1361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 name="Google Shape;151;p20"/>
          <p:cNvSpPr txBox="1">
            <a:spLocks noGrp="1"/>
          </p:cNvSpPr>
          <p:nvPr>
            <p:ph type="subTitle" idx="3"/>
          </p:nvPr>
        </p:nvSpPr>
        <p:spPr>
          <a:xfrm>
            <a:off x="6051233" y="3242600"/>
            <a:ext cx="2373000" cy="1361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20"/>
          <p:cNvSpPr txBox="1">
            <a:spLocks noGrp="1"/>
          </p:cNvSpPr>
          <p:nvPr>
            <p:ph type="subTitle" idx="4"/>
          </p:nvPr>
        </p:nvSpPr>
        <p:spPr>
          <a:xfrm>
            <a:off x="720000" y="1436375"/>
            <a:ext cx="2416800" cy="66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dk2"/>
                </a:solidFill>
                <a:latin typeface="Source Code Pro Medium"/>
                <a:ea typeface="Source Code Pro Medium"/>
                <a:cs typeface="Source Code Pro Medium"/>
                <a:sym typeface="Source Code Pr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3" name="Google Shape;153;p20"/>
          <p:cNvSpPr txBox="1">
            <a:spLocks noGrp="1"/>
          </p:cNvSpPr>
          <p:nvPr>
            <p:ph type="subTitle" idx="5"/>
          </p:nvPr>
        </p:nvSpPr>
        <p:spPr>
          <a:xfrm>
            <a:off x="3292047" y="2096375"/>
            <a:ext cx="2416800" cy="66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accent3"/>
                </a:solidFill>
                <a:latin typeface="Source Code Pro Medium"/>
                <a:ea typeface="Source Code Pro Medium"/>
                <a:cs typeface="Source Code Pro Medium"/>
                <a:sym typeface="Source Code Pr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4" name="Google Shape;154;p20"/>
          <p:cNvSpPr txBox="1">
            <a:spLocks noGrp="1"/>
          </p:cNvSpPr>
          <p:nvPr>
            <p:ph type="subTitle" idx="6"/>
          </p:nvPr>
        </p:nvSpPr>
        <p:spPr>
          <a:xfrm>
            <a:off x="5867044" y="2582600"/>
            <a:ext cx="2416800" cy="66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accent5"/>
                </a:solidFill>
                <a:latin typeface="Source Code Pro Medium"/>
                <a:ea typeface="Source Code Pro Medium"/>
                <a:cs typeface="Source Code Pro Medium"/>
                <a:sym typeface="Source Code Pr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16"/>
        <p:cNvGrpSpPr/>
        <p:nvPr/>
      </p:nvGrpSpPr>
      <p:grpSpPr>
        <a:xfrm>
          <a:off x="0" y="0"/>
          <a:ext cx="0" cy="0"/>
          <a:chOff x="0" y="0"/>
          <a:chExt cx="0" cy="0"/>
        </a:xfrm>
      </p:grpSpPr>
      <p:sp>
        <p:nvSpPr>
          <p:cNvPr id="217" name="Google Shape;217;p26"/>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26"/>
          <p:cNvGrpSpPr/>
          <p:nvPr/>
        </p:nvGrpSpPr>
        <p:grpSpPr>
          <a:xfrm>
            <a:off x="8389787" y="179931"/>
            <a:ext cx="486393" cy="125690"/>
            <a:chOff x="-890300" y="1406550"/>
            <a:chExt cx="806088" cy="208200"/>
          </a:xfrm>
        </p:grpSpPr>
        <p:sp>
          <p:nvSpPr>
            <p:cNvPr id="219" name="Google Shape;219;p26"/>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22"/>
        <p:cNvGrpSpPr/>
        <p:nvPr/>
      </p:nvGrpSpPr>
      <p:grpSpPr>
        <a:xfrm>
          <a:off x="0" y="0"/>
          <a:ext cx="0" cy="0"/>
          <a:chOff x="0" y="0"/>
          <a:chExt cx="0" cy="0"/>
        </a:xfrm>
      </p:grpSpPr>
      <p:sp>
        <p:nvSpPr>
          <p:cNvPr id="223" name="Google Shape;223;p27"/>
          <p:cNvSpPr/>
          <p:nvPr/>
        </p:nvSpPr>
        <p:spPr>
          <a:xfrm>
            <a:off x="4424750" y="-1800"/>
            <a:ext cx="47193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27"/>
          <p:cNvGrpSpPr/>
          <p:nvPr/>
        </p:nvGrpSpPr>
        <p:grpSpPr>
          <a:xfrm>
            <a:off x="8193116" y="446250"/>
            <a:ext cx="414956" cy="186500"/>
            <a:chOff x="7059675" y="514525"/>
            <a:chExt cx="473100" cy="186500"/>
          </a:xfrm>
        </p:grpSpPr>
        <p:cxnSp>
          <p:nvCxnSpPr>
            <p:cNvPr id="225" name="Google Shape;225;p27"/>
            <p:cNvCxnSpPr/>
            <p:nvPr/>
          </p:nvCxnSpPr>
          <p:spPr>
            <a:xfrm rot="10800000" flipH="1">
              <a:off x="7059675" y="51452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226" name="Google Shape;226;p27"/>
            <p:cNvCxnSpPr/>
            <p:nvPr/>
          </p:nvCxnSpPr>
          <p:spPr>
            <a:xfrm rot="10800000" flipH="1">
              <a:off x="7059675" y="60567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227" name="Google Shape;227;p27"/>
            <p:cNvCxnSpPr/>
            <p:nvPr/>
          </p:nvCxnSpPr>
          <p:spPr>
            <a:xfrm rot="10800000" flipH="1">
              <a:off x="7059675" y="696825"/>
              <a:ext cx="473100" cy="4200"/>
            </a:xfrm>
            <a:prstGeom prst="straightConnector1">
              <a:avLst/>
            </a:prstGeom>
            <a:noFill/>
            <a:ln w="28575" cap="flat" cmpd="sng">
              <a:solidFill>
                <a:schemeClr val="dk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535738" y="2266450"/>
            <a:ext cx="6635700" cy="1202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988113" y="1350550"/>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latin typeface="Fira Code"/>
                <a:ea typeface="Fira Code"/>
                <a:cs typeface="Fira Code"/>
                <a:sym typeface="Fira Code"/>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2080150" y="3468850"/>
            <a:ext cx="6043800" cy="283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 name="Google Shape;15;p3"/>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6;p3"/>
          <p:cNvGrpSpPr/>
          <p:nvPr/>
        </p:nvGrpSpPr>
        <p:grpSpPr>
          <a:xfrm>
            <a:off x="8313825" y="353000"/>
            <a:ext cx="473100" cy="186500"/>
            <a:chOff x="7059675" y="514525"/>
            <a:chExt cx="473100" cy="186500"/>
          </a:xfrm>
        </p:grpSpPr>
        <p:cxnSp>
          <p:nvCxnSpPr>
            <p:cNvPr id="17" name="Google Shape;17;p3"/>
            <p:cNvCxnSpPr/>
            <p:nvPr/>
          </p:nvCxnSpPr>
          <p:spPr>
            <a:xfrm rot="10800000" flipH="1">
              <a:off x="7059675" y="51452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18" name="Google Shape;18;p3"/>
            <p:cNvCxnSpPr/>
            <p:nvPr/>
          </p:nvCxnSpPr>
          <p:spPr>
            <a:xfrm rot="10800000" flipH="1">
              <a:off x="7059675" y="60567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19" name="Google Shape;19;p3"/>
            <p:cNvCxnSpPr/>
            <p:nvPr/>
          </p:nvCxnSpPr>
          <p:spPr>
            <a:xfrm rot="10800000" flipH="1">
              <a:off x="7059675" y="696825"/>
              <a:ext cx="473100" cy="4200"/>
            </a:xfrm>
            <a:prstGeom prst="straightConnector1">
              <a:avLst/>
            </a:prstGeom>
            <a:noFill/>
            <a:ln w="28575"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4"/>
          <p:cNvGrpSpPr/>
          <p:nvPr/>
        </p:nvGrpSpPr>
        <p:grpSpPr>
          <a:xfrm>
            <a:off x="8389787" y="179931"/>
            <a:ext cx="486393" cy="125690"/>
            <a:chOff x="-890300" y="1406550"/>
            <a:chExt cx="806088" cy="208200"/>
          </a:xfrm>
        </p:grpSpPr>
        <p:sp>
          <p:nvSpPr>
            <p:cNvPr id="23" name="Google Shape;23;p4"/>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 name="Google Shape;27;p4"/>
          <p:cNvSpPr txBox="1">
            <a:spLocks noGrp="1"/>
          </p:cNvSpPr>
          <p:nvPr>
            <p:ph type="body" idx="1"/>
          </p:nvPr>
        </p:nvSpPr>
        <p:spPr>
          <a:xfrm>
            <a:off x="720000" y="1215750"/>
            <a:ext cx="7704000" cy="2813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sz="1200"/>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6"/>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6"/>
          <p:cNvGrpSpPr/>
          <p:nvPr/>
        </p:nvGrpSpPr>
        <p:grpSpPr>
          <a:xfrm>
            <a:off x="8389787" y="179931"/>
            <a:ext cx="486393" cy="125690"/>
            <a:chOff x="-890300" y="1406550"/>
            <a:chExt cx="806088" cy="208200"/>
          </a:xfrm>
        </p:grpSpPr>
        <p:sp>
          <p:nvSpPr>
            <p:cNvPr id="42" name="Google Shape;42;p6"/>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7"/>
          <p:cNvGrpSpPr/>
          <p:nvPr/>
        </p:nvGrpSpPr>
        <p:grpSpPr>
          <a:xfrm>
            <a:off x="8389787" y="179931"/>
            <a:ext cx="486393" cy="125690"/>
            <a:chOff x="-890300" y="1406550"/>
            <a:chExt cx="806088" cy="208200"/>
          </a:xfrm>
        </p:grpSpPr>
        <p:sp>
          <p:nvSpPr>
            <p:cNvPr id="49" name="Google Shape;49;p7"/>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 name="Google Shape;53;p7"/>
          <p:cNvSpPr txBox="1">
            <a:spLocks noGrp="1"/>
          </p:cNvSpPr>
          <p:nvPr>
            <p:ph type="subTitle" idx="1"/>
          </p:nvPr>
        </p:nvSpPr>
        <p:spPr>
          <a:xfrm>
            <a:off x="3465225" y="1529000"/>
            <a:ext cx="4965600" cy="30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3763500" y="-1800"/>
            <a:ext cx="53805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059900" y="446250"/>
            <a:ext cx="473100" cy="186500"/>
            <a:chOff x="7059675" y="514525"/>
            <a:chExt cx="473100" cy="186500"/>
          </a:xfrm>
        </p:grpSpPr>
        <p:cxnSp>
          <p:nvCxnSpPr>
            <p:cNvPr id="64" name="Google Shape;64;p9"/>
            <p:cNvCxnSpPr/>
            <p:nvPr/>
          </p:nvCxnSpPr>
          <p:spPr>
            <a:xfrm rot="10800000" flipH="1">
              <a:off x="7059675" y="51452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65" name="Google Shape;65;p9"/>
            <p:cNvCxnSpPr/>
            <p:nvPr/>
          </p:nvCxnSpPr>
          <p:spPr>
            <a:xfrm rot="10800000" flipH="1">
              <a:off x="7059675" y="60567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66" name="Google Shape;66;p9"/>
            <p:cNvCxnSpPr/>
            <p:nvPr/>
          </p:nvCxnSpPr>
          <p:spPr>
            <a:xfrm rot="10800000" flipH="1">
              <a:off x="7059675" y="696825"/>
              <a:ext cx="473100" cy="4200"/>
            </a:xfrm>
            <a:prstGeom prst="straightConnector1">
              <a:avLst/>
            </a:prstGeom>
            <a:noFill/>
            <a:ln w="28575" cap="flat" cmpd="sng">
              <a:solidFill>
                <a:schemeClr val="dk1"/>
              </a:solidFill>
              <a:prstDash val="solid"/>
              <a:round/>
              <a:headEnd type="none" w="med" len="med"/>
              <a:tailEnd type="none" w="med" len="med"/>
            </a:ln>
          </p:spPr>
        </p:cxnSp>
      </p:grpSp>
      <p:sp>
        <p:nvSpPr>
          <p:cNvPr id="67" name="Google Shape;67;p9"/>
          <p:cNvSpPr txBox="1">
            <a:spLocks noGrp="1"/>
          </p:cNvSpPr>
          <p:nvPr>
            <p:ph type="title"/>
          </p:nvPr>
        </p:nvSpPr>
        <p:spPr>
          <a:xfrm>
            <a:off x="4223100" y="1198450"/>
            <a:ext cx="4206000" cy="19644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8" name="Google Shape;68;p9"/>
          <p:cNvSpPr txBox="1">
            <a:spLocks noGrp="1"/>
          </p:cNvSpPr>
          <p:nvPr>
            <p:ph type="subTitle" idx="1"/>
          </p:nvPr>
        </p:nvSpPr>
        <p:spPr>
          <a:xfrm>
            <a:off x="4223100" y="3162850"/>
            <a:ext cx="4206000" cy="1066200"/>
          </a:xfrm>
          <a:prstGeom prst="rect">
            <a:avLst/>
          </a:prstGeom>
          <a:solidFill>
            <a:schemeClr val="accent6"/>
          </a:solidFill>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9"/>
        <p:cNvGrpSpPr/>
        <p:nvPr/>
      </p:nvGrpSpPr>
      <p:grpSpPr>
        <a:xfrm>
          <a:off x="0" y="0"/>
          <a:ext cx="0" cy="0"/>
          <a:chOff x="0" y="0"/>
          <a:chExt cx="0" cy="0"/>
        </a:xfrm>
      </p:grpSpPr>
      <p:sp>
        <p:nvSpPr>
          <p:cNvPr id="70" name="Google Shape;70;p10"/>
          <p:cNvSpPr>
            <a:spLocks noGrp="1"/>
          </p:cNvSpPr>
          <p:nvPr>
            <p:ph type="pic" idx="2"/>
          </p:nvPr>
        </p:nvSpPr>
        <p:spPr>
          <a:xfrm>
            <a:off x="-25" y="-13725"/>
            <a:ext cx="9144000" cy="5157300"/>
          </a:xfrm>
          <a:prstGeom prst="rect">
            <a:avLst/>
          </a:prstGeom>
          <a:noFill/>
          <a:ln>
            <a:noFill/>
          </a:ln>
        </p:spPr>
      </p:sp>
      <p:sp>
        <p:nvSpPr>
          <p:cNvPr id="71" name="Google Shape;71;p10"/>
          <p:cNvSpPr txBox="1">
            <a:spLocks noGrp="1"/>
          </p:cNvSpPr>
          <p:nvPr>
            <p:ph type="title"/>
          </p:nvPr>
        </p:nvSpPr>
        <p:spPr>
          <a:xfrm>
            <a:off x="720000" y="4014450"/>
            <a:ext cx="7704000" cy="572700"/>
          </a:xfrm>
          <a:prstGeom prst="rect">
            <a:avLst/>
          </a:prstGeom>
          <a:solidFill>
            <a:schemeClr val="accent6"/>
          </a:solidFill>
        </p:spPr>
        <p:txBody>
          <a:bodyPr spcFirstLastPara="1" wrap="square" lIns="91425" tIns="91425" rIns="91425" bIns="91425" anchor="t" anchorCtr="0">
            <a:noAutofit/>
          </a:bodyPr>
          <a:lstStyle>
            <a:lvl1pPr lvl="0" algn="ctr" rtl="0">
              <a:spcBef>
                <a:spcPts val="0"/>
              </a:spcBef>
              <a:spcAft>
                <a:spcPts val="0"/>
              </a:spcAft>
              <a:buSzPts val="3500"/>
              <a:buNone/>
              <a:defRPr sz="28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1"/>
        <p:cNvGrpSpPr/>
        <p:nvPr/>
      </p:nvGrpSpPr>
      <p:grpSpPr>
        <a:xfrm>
          <a:off x="0" y="0"/>
          <a:ext cx="0" cy="0"/>
          <a:chOff x="0" y="0"/>
          <a:chExt cx="0" cy="0"/>
        </a:xfrm>
      </p:grpSpPr>
      <p:sp>
        <p:nvSpPr>
          <p:cNvPr id="82" name="Google Shape;82;p13"/>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13"/>
          <p:cNvGrpSpPr/>
          <p:nvPr/>
        </p:nvGrpSpPr>
        <p:grpSpPr>
          <a:xfrm>
            <a:off x="8389787" y="179931"/>
            <a:ext cx="486393" cy="125690"/>
            <a:chOff x="-890300" y="1406550"/>
            <a:chExt cx="806088" cy="208200"/>
          </a:xfrm>
        </p:grpSpPr>
        <p:sp>
          <p:nvSpPr>
            <p:cNvPr id="84" name="Google Shape;84;p13"/>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13"/>
          <p:cNvSpPr txBox="1">
            <a:spLocks noGrp="1"/>
          </p:cNvSpPr>
          <p:nvPr>
            <p:ph type="title"/>
          </p:nvPr>
        </p:nvSpPr>
        <p:spPr>
          <a:xfrm>
            <a:off x="713225" y="445025"/>
            <a:ext cx="771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8" name="Google Shape;88;p13"/>
          <p:cNvSpPr txBox="1">
            <a:spLocks noGrp="1"/>
          </p:cNvSpPr>
          <p:nvPr>
            <p:ph type="subTitle" idx="1"/>
          </p:nvPr>
        </p:nvSpPr>
        <p:spPr>
          <a:xfrm>
            <a:off x="2472000" y="1832950"/>
            <a:ext cx="4209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 name="Google Shape;89;p13"/>
          <p:cNvSpPr txBox="1">
            <a:spLocks noGrp="1"/>
          </p:cNvSpPr>
          <p:nvPr>
            <p:ph type="subTitle" idx="2"/>
          </p:nvPr>
        </p:nvSpPr>
        <p:spPr>
          <a:xfrm>
            <a:off x="3175501" y="2833427"/>
            <a:ext cx="4209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13"/>
          <p:cNvSpPr txBox="1">
            <a:spLocks noGrp="1"/>
          </p:cNvSpPr>
          <p:nvPr>
            <p:ph type="subTitle" idx="3"/>
          </p:nvPr>
        </p:nvSpPr>
        <p:spPr>
          <a:xfrm>
            <a:off x="3504027" y="3834248"/>
            <a:ext cx="4209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 name="Google Shape;91;p13"/>
          <p:cNvSpPr txBox="1">
            <a:spLocks noGrp="1"/>
          </p:cNvSpPr>
          <p:nvPr>
            <p:ph type="title" idx="4" hasCustomPrompt="1"/>
          </p:nvPr>
        </p:nvSpPr>
        <p:spPr>
          <a:xfrm>
            <a:off x="1869900" y="1470525"/>
            <a:ext cx="602100" cy="391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title" idx="5" hasCustomPrompt="1"/>
          </p:nvPr>
        </p:nvSpPr>
        <p:spPr>
          <a:xfrm>
            <a:off x="2573400" y="2482425"/>
            <a:ext cx="602100" cy="391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title" idx="6" hasCustomPrompt="1"/>
          </p:nvPr>
        </p:nvSpPr>
        <p:spPr>
          <a:xfrm>
            <a:off x="2891275" y="3494325"/>
            <a:ext cx="602100" cy="328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subTitle" idx="7"/>
          </p:nvPr>
        </p:nvSpPr>
        <p:spPr>
          <a:xfrm>
            <a:off x="2472000" y="1470525"/>
            <a:ext cx="42096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accent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5" name="Google Shape;95;p13"/>
          <p:cNvSpPr txBox="1">
            <a:spLocks noGrp="1"/>
          </p:cNvSpPr>
          <p:nvPr>
            <p:ph type="subTitle" idx="8"/>
          </p:nvPr>
        </p:nvSpPr>
        <p:spPr>
          <a:xfrm>
            <a:off x="3175500" y="2482425"/>
            <a:ext cx="42096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accent2"/>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6" name="Google Shape;96;p13"/>
          <p:cNvSpPr txBox="1">
            <a:spLocks noGrp="1"/>
          </p:cNvSpPr>
          <p:nvPr>
            <p:ph type="subTitle" idx="9"/>
          </p:nvPr>
        </p:nvSpPr>
        <p:spPr>
          <a:xfrm>
            <a:off x="3504025" y="3494325"/>
            <a:ext cx="42096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accent3"/>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1pPr>
            <a:lvl2pPr lvl="1"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2pPr>
            <a:lvl3pPr lvl="2"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3pPr>
            <a:lvl4pPr lvl="3"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4pPr>
            <a:lvl5pPr lvl="4"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5pPr>
            <a:lvl6pPr lvl="5"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6pPr>
            <a:lvl7pPr lvl="6"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7pPr>
            <a:lvl8pPr lvl="7"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8pPr>
            <a:lvl9pPr lvl="8"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1pPr>
            <a:lvl2pPr marL="914400" lvl="1" indent="-3175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2pPr>
            <a:lvl3pPr marL="1371600" lvl="2" indent="-3175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3pPr>
            <a:lvl4pPr marL="1828800" lvl="3" indent="-3175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4pPr>
            <a:lvl5pPr marL="2286000" lvl="4" indent="-3175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5pPr>
            <a:lvl6pPr marL="2743200" lvl="5" indent="-3175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6pPr>
            <a:lvl7pPr marL="3200400" lvl="6" indent="-3175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7pPr>
            <a:lvl8pPr marL="3657600" lvl="7" indent="-3175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8pPr>
            <a:lvl9pPr marL="4114800" lvl="8" indent="-3175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6" r:id="rId7"/>
    <p:sldLayoutId id="2147483658" r:id="rId8"/>
    <p:sldLayoutId id="2147483659" r:id="rId9"/>
    <p:sldLayoutId id="2147483664" r:id="rId10"/>
    <p:sldLayoutId id="2147483665" r:id="rId11"/>
    <p:sldLayoutId id="2147483666" r:id="rId12"/>
    <p:sldLayoutId id="2147483672" r:id="rId13"/>
    <p:sldLayoutId id="2147483673"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www.techtarget.com/whatis/definition/version-control" TargetMode="External"/><Relationship Id="rId2" Type="http://schemas.openxmlformats.org/officeDocument/2006/relationships/hyperlink" Target="https://www.techtarget.com/whatis/definition/open-source" TargetMode="External"/><Relationship Id="rId1" Type="http://schemas.openxmlformats.org/officeDocument/2006/relationships/slideLayout" Target="../slideLayouts/slideLayout3.xml"/><Relationship Id="rId4" Type="http://schemas.openxmlformats.org/officeDocument/2006/relationships/hyperlink" Target="https://www.techtarget.com/searchdatacenter/definition/GNU-General-Public-License-GNU-GPL-or-simply-GPL"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4"/>
          <p:cNvSpPr txBox="1">
            <a:spLocks noGrp="1"/>
          </p:cNvSpPr>
          <p:nvPr>
            <p:ph type="title"/>
          </p:nvPr>
        </p:nvSpPr>
        <p:spPr>
          <a:xfrm>
            <a:off x="5941677" y="1198450"/>
            <a:ext cx="1792761" cy="106209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p>
        </p:txBody>
      </p:sp>
      <p:sp>
        <p:nvSpPr>
          <p:cNvPr id="353" name="Google Shape;353;p34"/>
          <p:cNvSpPr txBox="1">
            <a:spLocks noGrp="1"/>
          </p:cNvSpPr>
          <p:nvPr>
            <p:ph type="subTitle" idx="1"/>
          </p:nvPr>
        </p:nvSpPr>
        <p:spPr>
          <a:xfrm>
            <a:off x="4223100" y="3162850"/>
            <a:ext cx="4206000" cy="10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&lt;Name:Chandana Ramoji&gt;</a:t>
            </a:r>
          </a:p>
          <a:p>
            <a:pPr marL="0" lvl="0" indent="0" algn="l" rtl="0">
              <a:spcBef>
                <a:spcPts val="0"/>
              </a:spcBef>
              <a:spcAft>
                <a:spcPts val="0"/>
              </a:spcAft>
              <a:buNone/>
            </a:pPr>
            <a:r>
              <a:rPr lang="en" sz="1400" dirty="0"/>
              <a:t>&lt;Project name:Docker project&gt;</a:t>
            </a:r>
          </a:p>
          <a:p>
            <a:pPr marL="0" lvl="0" indent="0" algn="l" rtl="0">
              <a:spcBef>
                <a:spcPts val="0"/>
              </a:spcBef>
              <a:spcAft>
                <a:spcPts val="0"/>
              </a:spcAft>
              <a:buNone/>
            </a:pPr>
            <a:r>
              <a:rPr lang="en" sz="1400" dirty="0"/>
              <a:t>&lt;Empid:200111&gt;</a:t>
            </a:r>
          </a:p>
          <a:p>
            <a:pPr marL="0" lvl="0" indent="0" algn="l" rtl="0">
              <a:spcBef>
                <a:spcPts val="0"/>
              </a:spcBef>
              <a:spcAft>
                <a:spcPts val="0"/>
              </a:spcAft>
              <a:buNone/>
            </a:pPr>
            <a:endParaRPr dirty="0"/>
          </a:p>
        </p:txBody>
      </p:sp>
      <p:sp>
        <p:nvSpPr>
          <p:cNvPr id="354" name="Google Shape;354;p34"/>
          <p:cNvSpPr txBox="1"/>
          <p:nvPr/>
        </p:nvSpPr>
        <p:spPr>
          <a:xfrm>
            <a:off x="8329900" y="3978325"/>
            <a:ext cx="519300" cy="7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600">
                <a:solidFill>
                  <a:schemeClr val="accent1"/>
                </a:solidFill>
                <a:latin typeface="Comfortaa"/>
                <a:ea typeface="Comfortaa"/>
                <a:cs typeface="Comfortaa"/>
                <a:sym typeface="Comfortaa"/>
              </a:rPr>
              <a:t>*</a:t>
            </a:r>
            <a:endParaRPr sz="9600">
              <a:solidFill>
                <a:schemeClr val="accent1"/>
              </a:solidFill>
              <a:latin typeface="Comfortaa"/>
              <a:ea typeface="Comfortaa"/>
              <a:cs typeface="Comfortaa"/>
              <a:sym typeface="Comfortaa"/>
            </a:endParaRPr>
          </a:p>
        </p:txBody>
      </p:sp>
      <p:grpSp>
        <p:nvGrpSpPr>
          <p:cNvPr id="355" name="Google Shape;355;p34"/>
          <p:cNvGrpSpPr/>
          <p:nvPr/>
        </p:nvGrpSpPr>
        <p:grpSpPr>
          <a:xfrm>
            <a:off x="335642" y="696438"/>
            <a:ext cx="2932044" cy="3907563"/>
            <a:chOff x="335642" y="696438"/>
            <a:chExt cx="2932044" cy="3907563"/>
          </a:xfrm>
        </p:grpSpPr>
        <p:sp>
          <p:nvSpPr>
            <p:cNvPr id="356" name="Google Shape;356;p34"/>
            <p:cNvSpPr/>
            <p:nvPr/>
          </p:nvSpPr>
          <p:spPr>
            <a:xfrm>
              <a:off x="335642" y="705013"/>
              <a:ext cx="354933"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4"/>
            <p:cNvSpPr/>
            <p:nvPr/>
          </p:nvSpPr>
          <p:spPr>
            <a:xfrm>
              <a:off x="821967" y="696438"/>
              <a:ext cx="354933"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4"/>
            <p:cNvSpPr/>
            <p:nvPr/>
          </p:nvSpPr>
          <p:spPr>
            <a:xfrm>
              <a:off x="335642" y="1017238"/>
              <a:ext cx="354933"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4"/>
            <p:cNvSpPr/>
            <p:nvPr/>
          </p:nvSpPr>
          <p:spPr>
            <a:xfrm>
              <a:off x="335642" y="1343950"/>
              <a:ext cx="354933"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4"/>
            <p:cNvSpPr/>
            <p:nvPr/>
          </p:nvSpPr>
          <p:spPr>
            <a:xfrm>
              <a:off x="335642" y="1670688"/>
              <a:ext cx="354933"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p:nvPr/>
          </p:nvSpPr>
          <p:spPr>
            <a:xfrm>
              <a:off x="770496" y="1670688"/>
              <a:ext cx="45446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p:nvPr/>
          </p:nvSpPr>
          <p:spPr>
            <a:xfrm>
              <a:off x="1304877" y="1670688"/>
              <a:ext cx="354933"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4"/>
            <p:cNvSpPr/>
            <p:nvPr/>
          </p:nvSpPr>
          <p:spPr>
            <a:xfrm>
              <a:off x="335642" y="1981263"/>
              <a:ext cx="327489"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4"/>
            <p:cNvSpPr/>
            <p:nvPr/>
          </p:nvSpPr>
          <p:spPr>
            <a:xfrm>
              <a:off x="335642" y="2324113"/>
              <a:ext cx="327489"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4"/>
            <p:cNvSpPr/>
            <p:nvPr/>
          </p:nvSpPr>
          <p:spPr>
            <a:xfrm>
              <a:off x="335642" y="2633038"/>
              <a:ext cx="327489"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4"/>
            <p:cNvSpPr/>
            <p:nvPr/>
          </p:nvSpPr>
          <p:spPr>
            <a:xfrm>
              <a:off x="335642" y="2941963"/>
              <a:ext cx="327489"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4"/>
            <p:cNvSpPr/>
            <p:nvPr/>
          </p:nvSpPr>
          <p:spPr>
            <a:xfrm>
              <a:off x="349364" y="3722938"/>
              <a:ext cx="327489"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4"/>
            <p:cNvSpPr/>
            <p:nvPr/>
          </p:nvSpPr>
          <p:spPr>
            <a:xfrm>
              <a:off x="770496" y="1981263"/>
              <a:ext cx="327489"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4"/>
            <p:cNvSpPr/>
            <p:nvPr/>
          </p:nvSpPr>
          <p:spPr>
            <a:xfrm>
              <a:off x="731557" y="2324113"/>
              <a:ext cx="327489"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770496" y="2633038"/>
              <a:ext cx="327489"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a:off x="770496" y="2958925"/>
              <a:ext cx="327489"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770496" y="3284813"/>
              <a:ext cx="327489"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a:off x="1174186" y="1981263"/>
              <a:ext cx="63339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a:off x="1174186" y="2324113"/>
              <a:ext cx="88477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a:off x="1205349" y="2633038"/>
              <a:ext cx="1030037"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4"/>
            <p:cNvSpPr/>
            <p:nvPr/>
          </p:nvSpPr>
          <p:spPr>
            <a:xfrm>
              <a:off x="1205349" y="2977538"/>
              <a:ext cx="1030037"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4"/>
            <p:cNvSpPr/>
            <p:nvPr/>
          </p:nvSpPr>
          <p:spPr>
            <a:xfrm>
              <a:off x="1205349" y="3284813"/>
              <a:ext cx="1030037"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4"/>
            <p:cNvSpPr/>
            <p:nvPr/>
          </p:nvSpPr>
          <p:spPr>
            <a:xfrm>
              <a:off x="1883777" y="1981263"/>
              <a:ext cx="57704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4"/>
            <p:cNvSpPr/>
            <p:nvPr/>
          </p:nvSpPr>
          <p:spPr>
            <a:xfrm>
              <a:off x="2174096" y="2307150"/>
              <a:ext cx="57704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4"/>
            <p:cNvSpPr/>
            <p:nvPr/>
          </p:nvSpPr>
          <p:spPr>
            <a:xfrm>
              <a:off x="2342750" y="2633063"/>
              <a:ext cx="354933"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4"/>
            <p:cNvSpPr/>
            <p:nvPr/>
          </p:nvSpPr>
          <p:spPr>
            <a:xfrm>
              <a:off x="2342750" y="3284863"/>
              <a:ext cx="354933"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4"/>
            <p:cNvSpPr/>
            <p:nvPr/>
          </p:nvSpPr>
          <p:spPr>
            <a:xfrm>
              <a:off x="349364" y="3962013"/>
              <a:ext cx="327489"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4"/>
            <p:cNvSpPr/>
            <p:nvPr/>
          </p:nvSpPr>
          <p:spPr>
            <a:xfrm>
              <a:off x="731557" y="4245513"/>
              <a:ext cx="327489"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4"/>
            <p:cNvSpPr/>
            <p:nvPr/>
          </p:nvSpPr>
          <p:spPr>
            <a:xfrm>
              <a:off x="1224956" y="4245513"/>
              <a:ext cx="524349"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4"/>
            <p:cNvSpPr/>
            <p:nvPr/>
          </p:nvSpPr>
          <p:spPr>
            <a:xfrm>
              <a:off x="1883777" y="4245513"/>
              <a:ext cx="661931"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4"/>
            <p:cNvSpPr/>
            <p:nvPr/>
          </p:nvSpPr>
          <p:spPr>
            <a:xfrm>
              <a:off x="2634075" y="4245513"/>
              <a:ext cx="241501"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4"/>
            <p:cNvSpPr/>
            <p:nvPr/>
          </p:nvSpPr>
          <p:spPr>
            <a:xfrm>
              <a:off x="731557" y="4454038"/>
              <a:ext cx="327489"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a:off x="1224956" y="4454038"/>
              <a:ext cx="833909"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a:off x="2169156" y="4454038"/>
              <a:ext cx="354933"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1250486" y="7083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a:off x="821986" y="10172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1555286" y="10131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a:off x="821979" y="1343988"/>
              <a:ext cx="4029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a:off x="1739729" y="1668625"/>
              <a:ext cx="4029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p:nvPr/>
          </p:nvSpPr>
          <p:spPr>
            <a:xfrm>
              <a:off x="2342754" y="2977538"/>
              <a:ext cx="4029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4"/>
            <p:cNvSpPr/>
            <p:nvPr/>
          </p:nvSpPr>
          <p:spPr>
            <a:xfrm>
              <a:off x="2537025" y="1981263"/>
              <a:ext cx="3276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4"/>
            <p:cNvSpPr/>
            <p:nvPr/>
          </p:nvSpPr>
          <p:spPr>
            <a:xfrm>
              <a:off x="2805050" y="2633038"/>
              <a:ext cx="3276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4"/>
            <p:cNvSpPr/>
            <p:nvPr/>
          </p:nvSpPr>
          <p:spPr>
            <a:xfrm>
              <a:off x="2634386" y="4456100"/>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4"/>
            <p:cNvSpPr/>
            <p:nvPr/>
          </p:nvSpPr>
          <p:spPr>
            <a:xfrm>
              <a:off x="770511" y="3936575"/>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4"/>
            <p:cNvSpPr/>
            <p:nvPr/>
          </p:nvSpPr>
          <p:spPr>
            <a:xfrm>
              <a:off x="770511" y="3706475"/>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34"/>
          <p:cNvSpPr txBox="1"/>
          <p:nvPr/>
        </p:nvSpPr>
        <p:spPr>
          <a:xfrm>
            <a:off x="7911475" y="1933200"/>
            <a:ext cx="519300" cy="8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pic>
        <p:nvPicPr>
          <p:cNvPr id="1026" name="Picture 2" descr="Amdocs IT Services for Communications Service Providers ...">
            <a:extLst>
              <a:ext uri="{FF2B5EF4-FFF2-40B4-BE49-F238E27FC236}">
                <a16:creationId xmlns:a16="http://schemas.microsoft.com/office/drawing/2014/main" id="{5CB59D39-6B0B-4D52-38DE-04C01F69A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1048" y="0"/>
            <a:ext cx="3623485" cy="27809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3305-A63C-58CC-8853-06D95C2793EB}"/>
              </a:ext>
            </a:extLst>
          </p:cNvPr>
          <p:cNvSpPr>
            <a:spLocks noGrp="1"/>
          </p:cNvSpPr>
          <p:nvPr>
            <p:ph type="title"/>
          </p:nvPr>
        </p:nvSpPr>
        <p:spPr/>
        <p:txBody>
          <a:bodyPr/>
          <a:lstStyle/>
          <a:p>
            <a:r>
              <a:rPr lang="en-US" dirty="0"/>
              <a:t>STEP-3:</a:t>
            </a:r>
            <a:r>
              <a:rPr lang="en-US" sz="2000" dirty="0"/>
              <a:t>ADD DEPENDENCIES&amp;GENERATION OF FILE</a:t>
            </a:r>
          </a:p>
        </p:txBody>
      </p:sp>
      <p:pic>
        <p:nvPicPr>
          <p:cNvPr id="4" name="Picture 3">
            <a:extLst>
              <a:ext uri="{FF2B5EF4-FFF2-40B4-BE49-F238E27FC236}">
                <a16:creationId xmlns:a16="http://schemas.microsoft.com/office/drawing/2014/main" id="{C4E55947-A05D-0CDA-A21B-53B34EA456AF}"/>
              </a:ext>
            </a:extLst>
          </p:cNvPr>
          <p:cNvPicPr>
            <a:picLocks noChangeAspect="1"/>
          </p:cNvPicPr>
          <p:nvPr/>
        </p:nvPicPr>
        <p:blipFill>
          <a:blip r:embed="rId2"/>
          <a:stretch>
            <a:fillRect/>
          </a:stretch>
        </p:blipFill>
        <p:spPr>
          <a:xfrm>
            <a:off x="1439999" y="1145401"/>
            <a:ext cx="7107731" cy="3998099"/>
          </a:xfrm>
          <a:prstGeom prst="rect">
            <a:avLst/>
          </a:prstGeom>
        </p:spPr>
      </p:pic>
    </p:spTree>
    <p:extLst>
      <p:ext uri="{BB962C8B-B14F-4D97-AF65-F5344CB8AC3E}">
        <p14:creationId xmlns:p14="http://schemas.microsoft.com/office/powerpoint/2010/main" val="2126770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01E70-9C3B-5E16-4CCD-79CA86841D8E}"/>
              </a:ext>
            </a:extLst>
          </p:cNvPr>
          <p:cNvSpPr>
            <a:spLocks noGrp="1"/>
          </p:cNvSpPr>
          <p:nvPr>
            <p:ph type="title"/>
          </p:nvPr>
        </p:nvSpPr>
        <p:spPr/>
        <p:txBody>
          <a:bodyPr/>
          <a:lstStyle/>
          <a:p>
            <a:r>
              <a:rPr lang="en-US" dirty="0"/>
              <a:t>STEP-4:EXACTRACTION FILE</a:t>
            </a:r>
          </a:p>
        </p:txBody>
      </p:sp>
      <p:pic>
        <p:nvPicPr>
          <p:cNvPr id="4" name="Picture 3" descr="A screenshot of a computer&#10;&#10;Description automatically generated">
            <a:extLst>
              <a:ext uri="{FF2B5EF4-FFF2-40B4-BE49-F238E27FC236}">
                <a16:creationId xmlns:a16="http://schemas.microsoft.com/office/drawing/2014/main" id="{2AE55AB4-BF5E-E595-E0F5-420EEF25A18E}"/>
              </a:ext>
            </a:extLst>
          </p:cNvPr>
          <p:cNvPicPr>
            <a:picLocks noChangeAspect="1"/>
          </p:cNvPicPr>
          <p:nvPr/>
        </p:nvPicPr>
        <p:blipFill>
          <a:blip r:embed="rId2"/>
          <a:stretch>
            <a:fillRect/>
          </a:stretch>
        </p:blipFill>
        <p:spPr>
          <a:xfrm>
            <a:off x="1782694" y="1197268"/>
            <a:ext cx="7015523" cy="3946232"/>
          </a:xfrm>
          <a:prstGeom prst="rect">
            <a:avLst/>
          </a:prstGeom>
        </p:spPr>
      </p:pic>
    </p:spTree>
    <p:extLst>
      <p:ext uri="{BB962C8B-B14F-4D97-AF65-F5344CB8AC3E}">
        <p14:creationId xmlns:p14="http://schemas.microsoft.com/office/powerpoint/2010/main" val="2297039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4"/>
                </a:solidFill>
              </a:rPr>
              <a:t>MAVEN</a:t>
            </a:r>
            <a:endParaRPr dirty="0">
              <a:solidFill>
                <a:schemeClr val="accent4"/>
              </a:solidFill>
            </a:endParaRPr>
          </a:p>
        </p:txBody>
      </p:sp>
      <p:sp>
        <p:nvSpPr>
          <p:cNvPr id="498" name="Google Shape;498;p38"/>
          <p:cNvSpPr txBox="1">
            <a:spLocks noGrp="1"/>
          </p:cNvSpPr>
          <p:nvPr>
            <p:ph type="subTitle" idx="1"/>
          </p:nvPr>
        </p:nvSpPr>
        <p:spPr>
          <a:xfrm>
            <a:off x="5238851" y="2246051"/>
            <a:ext cx="2789400" cy="148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chemeClr val="tx1">
                    <a:lumMod val="90000"/>
                  </a:schemeClr>
                </a:solidFill>
                <a:effectLst/>
                <a:latin typeface="Google Sans"/>
              </a:rPr>
              <a:t>Maven is chiefly used for Java-based projects, helping to download dependencies, which refers to the libraries or JAR files. The tool helps get the right JAR files for each project as there may be different versions of separate packages.</a:t>
            </a:r>
            <a:endParaRPr dirty="0">
              <a:solidFill>
                <a:schemeClr val="tx1">
                  <a:lumMod val="90000"/>
                </a:schemeClr>
              </a:solidFill>
            </a:endParaRPr>
          </a:p>
        </p:txBody>
      </p:sp>
      <p:sp>
        <p:nvSpPr>
          <p:cNvPr id="499" name="Google Shape;499;p38"/>
          <p:cNvSpPr txBox="1">
            <a:spLocks noGrp="1"/>
          </p:cNvSpPr>
          <p:nvPr>
            <p:ph type="subTitle" idx="2"/>
          </p:nvPr>
        </p:nvSpPr>
        <p:spPr>
          <a:xfrm>
            <a:off x="1559690" y="1984280"/>
            <a:ext cx="3235206" cy="148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chemeClr val="tx1">
                    <a:lumMod val="90000"/>
                  </a:schemeClr>
                </a:solidFill>
                <a:effectLst/>
                <a:latin typeface="arial" panose="020B0604020202020204" pitchFamily="34" charset="0"/>
              </a:rPr>
              <a:t>Maven is a build automation tool used primarily for Java projects. Maven can also be used to build and manage projects written in C#, Ruby, Scala, and other languages. The Maven project is hosted by The Apache Software Foundation, where it was formerly part of the Jakarta Project</a:t>
            </a:r>
            <a:r>
              <a:rPr lang="en-US" b="0" i="0" dirty="0">
                <a:solidFill>
                  <a:srgbClr val="4D5156"/>
                </a:solidFill>
                <a:effectLst/>
                <a:latin typeface="arial" panose="020B0604020202020204" pitchFamily="34" charset="0"/>
              </a:rPr>
              <a:t>.</a:t>
            </a:r>
            <a:endParaRPr dirty="0"/>
          </a:p>
        </p:txBody>
      </p:sp>
      <p:sp>
        <p:nvSpPr>
          <p:cNvPr id="500" name="Google Shape;500;p38"/>
          <p:cNvSpPr txBox="1">
            <a:spLocks noGrp="1"/>
          </p:cNvSpPr>
          <p:nvPr>
            <p:ph type="subTitle" idx="3"/>
          </p:nvPr>
        </p:nvSpPr>
        <p:spPr>
          <a:xfrm>
            <a:off x="1373162" y="1392420"/>
            <a:ext cx="27894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WHAT IS MAVEN?</a:t>
            </a:r>
            <a:endParaRPr dirty="0"/>
          </a:p>
        </p:txBody>
      </p:sp>
      <p:sp>
        <p:nvSpPr>
          <p:cNvPr id="501" name="Google Shape;501;p38"/>
          <p:cNvSpPr txBox="1">
            <a:spLocks noGrp="1"/>
          </p:cNvSpPr>
          <p:nvPr>
            <p:ph type="subTitle" idx="4"/>
          </p:nvPr>
        </p:nvSpPr>
        <p:spPr>
          <a:xfrm>
            <a:off x="4942881" y="1687150"/>
            <a:ext cx="3609447"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WHY WE USE MAVEN?</a:t>
            </a:r>
            <a:endParaRPr dirty="0"/>
          </a:p>
        </p:txBody>
      </p:sp>
      <p:sp>
        <p:nvSpPr>
          <p:cNvPr id="502" name="Google Shape;502;p38"/>
          <p:cNvSpPr txBox="1"/>
          <p:nvPr/>
        </p:nvSpPr>
        <p:spPr>
          <a:xfrm>
            <a:off x="495375" y="1376050"/>
            <a:ext cx="704700" cy="8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1"/>
                </a:solidFill>
                <a:latin typeface="Comfortaa"/>
                <a:ea typeface="Comfortaa"/>
                <a:cs typeface="Comfortaa"/>
                <a:sym typeface="Comfortaa"/>
              </a:rPr>
              <a:t>{</a:t>
            </a:r>
            <a:endParaRPr sz="5000">
              <a:solidFill>
                <a:schemeClr val="accent1"/>
              </a:solidFill>
              <a:latin typeface="Comfortaa"/>
              <a:ea typeface="Comfortaa"/>
              <a:cs typeface="Comfortaa"/>
              <a:sym typeface="Comfortaa"/>
            </a:endParaRPr>
          </a:p>
        </p:txBody>
      </p:sp>
      <p:sp>
        <p:nvSpPr>
          <p:cNvPr id="503" name="Google Shape;503;p38"/>
          <p:cNvSpPr txBox="1"/>
          <p:nvPr/>
        </p:nvSpPr>
        <p:spPr>
          <a:xfrm>
            <a:off x="8214625" y="2923550"/>
            <a:ext cx="519300" cy="75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grpSp>
        <p:nvGrpSpPr>
          <p:cNvPr id="504" name="Google Shape;504;p38"/>
          <p:cNvGrpSpPr/>
          <p:nvPr/>
        </p:nvGrpSpPr>
        <p:grpSpPr>
          <a:xfrm>
            <a:off x="350039" y="3944000"/>
            <a:ext cx="2536147" cy="887325"/>
            <a:chOff x="880714" y="3731738"/>
            <a:chExt cx="2536147" cy="887325"/>
          </a:xfrm>
        </p:grpSpPr>
        <p:sp>
          <p:nvSpPr>
            <p:cNvPr id="505" name="Google Shape;505;p38"/>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8"/>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8"/>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8"/>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8"/>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8"/>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8"/>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8"/>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8"/>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8"/>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8"/>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8"/>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8"/>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 name="Google Shape;518;p38"/>
          <p:cNvSpPr txBox="1"/>
          <p:nvPr/>
        </p:nvSpPr>
        <p:spPr>
          <a:xfrm>
            <a:off x="7508950" y="4113100"/>
            <a:ext cx="519300" cy="7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600">
                <a:solidFill>
                  <a:schemeClr val="accent5"/>
                </a:solidFill>
                <a:latin typeface="Comfortaa"/>
                <a:ea typeface="Comfortaa"/>
                <a:cs typeface="Comfortaa"/>
                <a:sym typeface="Comfortaa"/>
              </a:rPr>
              <a:t>*</a:t>
            </a:r>
            <a:endParaRPr sz="9600">
              <a:solidFill>
                <a:schemeClr val="accent5"/>
              </a:solidFill>
              <a:latin typeface="Comfortaa"/>
              <a:ea typeface="Comfortaa"/>
              <a:cs typeface="Comfortaa"/>
              <a:sym typeface="Comfortaa"/>
            </a:endParaRPr>
          </a:p>
        </p:txBody>
      </p:sp>
      <p:sp>
        <p:nvSpPr>
          <p:cNvPr id="2" name="TextBox 1">
            <a:extLst>
              <a:ext uri="{FF2B5EF4-FFF2-40B4-BE49-F238E27FC236}">
                <a16:creationId xmlns:a16="http://schemas.microsoft.com/office/drawing/2014/main" id="{7348F284-AADA-0ADB-3BFB-5980098D592B}"/>
              </a:ext>
            </a:extLst>
          </p:cNvPr>
          <p:cNvSpPr txBox="1"/>
          <p:nvPr/>
        </p:nvSpPr>
        <p:spPr>
          <a:xfrm>
            <a:off x="3081297" y="4472837"/>
            <a:ext cx="2704780" cy="307777"/>
          </a:xfrm>
          <a:prstGeom prst="rect">
            <a:avLst/>
          </a:prstGeom>
          <a:noFill/>
        </p:spPr>
        <p:txBody>
          <a:bodyPr wrap="square" rtlCol="0">
            <a:spAutoFit/>
          </a:bodyPr>
          <a:lstStyle/>
          <a:p>
            <a:r>
              <a:rPr lang="en-US" dirty="0">
                <a:solidFill>
                  <a:schemeClr val="tx1">
                    <a:lumMod val="90000"/>
                  </a:schemeClr>
                </a:solidFill>
              </a:rPr>
              <a:t>EXTRACTING TO MAVEN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45651-4903-461B-C5DB-9F7A7BDBA041}"/>
              </a:ext>
            </a:extLst>
          </p:cNvPr>
          <p:cNvSpPr>
            <a:spLocks noGrp="1"/>
          </p:cNvSpPr>
          <p:nvPr>
            <p:ph type="title"/>
          </p:nvPr>
        </p:nvSpPr>
        <p:spPr/>
        <p:txBody>
          <a:bodyPr/>
          <a:lstStyle/>
          <a:p>
            <a:r>
              <a:rPr lang="en-US" dirty="0"/>
              <a:t>STEP-1:</a:t>
            </a:r>
            <a:r>
              <a:rPr lang="en-US" sz="2000" dirty="0">
                <a:solidFill>
                  <a:schemeClr val="bg2">
                    <a:lumMod val="60000"/>
                    <a:lumOff val="40000"/>
                  </a:schemeClr>
                </a:solidFill>
              </a:rPr>
              <a:t>OPEN ECILIPSEP&amp;CONFIGURE PROJECT PATH</a:t>
            </a:r>
            <a:br>
              <a:rPr lang="en-US" dirty="0"/>
            </a:br>
            <a:endParaRPr lang="en-US" dirty="0"/>
          </a:p>
        </p:txBody>
      </p:sp>
      <p:pic>
        <p:nvPicPr>
          <p:cNvPr id="4" name="Picture 3" descr="A screenshot of a computer&#10;&#10;Description automatically generated">
            <a:extLst>
              <a:ext uri="{FF2B5EF4-FFF2-40B4-BE49-F238E27FC236}">
                <a16:creationId xmlns:a16="http://schemas.microsoft.com/office/drawing/2014/main" id="{D33A3E0D-2E92-D764-B574-72B50BA3477C}"/>
              </a:ext>
            </a:extLst>
          </p:cNvPr>
          <p:cNvPicPr>
            <a:picLocks noChangeAspect="1"/>
          </p:cNvPicPr>
          <p:nvPr/>
        </p:nvPicPr>
        <p:blipFill>
          <a:blip r:embed="rId2"/>
          <a:stretch>
            <a:fillRect/>
          </a:stretch>
        </p:blipFill>
        <p:spPr>
          <a:xfrm>
            <a:off x="1516316" y="1252497"/>
            <a:ext cx="6644128" cy="3737322"/>
          </a:xfrm>
          <a:prstGeom prst="rect">
            <a:avLst/>
          </a:prstGeom>
        </p:spPr>
      </p:pic>
      <p:sp>
        <p:nvSpPr>
          <p:cNvPr id="5" name="TextBox 4">
            <a:extLst>
              <a:ext uri="{FF2B5EF4-FFF2-40B4-BE49-F238E27FC236}">
                <a16:creationId xmlns:a16="http://schemas.microsoft.com/office/drawing/2014/main" id="{48C37B44-F6E7-B1EA-D9A5-CFB3D86DA8AF}"/>
              </a:ext>
            </a:extLst>
          </p:cNvPr>
          <p:cNvSpPr txBox="1"/>
          <p:nvPr/>
        </p:nvSpPr>
        <p:spPr>
          <a:xfrm>
            <a:off x="484094" y="1951745"/>
            <a:ext cx="630091" cy="400110"/>
          </a:xfrm>
          <a:prstGeom prst="rect">
            <a:avLst/>
          </a:prstGeom>
          <a:noFill/>
        </p:spPr>
        <p:txBody>
          <a:bodyPr wrap="square" rtlCol="0">
            <a:spAutoFit/>
          </a:bodyPr>
          <a:lstStyle/>
          <a:p>
            <a:r>
              <a:rPr lang="en-US" sz="2000" dirty="0">
                <a:solidFill>
                  <a:schemeClr val="tx1">
                    <a:lumMod val="90000"/>
                  </a:schemeClr>
                </a:solidFill>
              </a:rPr>
              <a:t>1.</a:t>
            </a:r>
          </a:p>
        </p:txBody>
      </p:sp>
    </p:spTree>
    <p:extLst>
      <p:ext uri="{BB962C8B-B14F-4D97-AF65-F5344CB8AC3E}">
        <p14:creationId xmlns:p14="http://schemas.microsoft.com/office/powerpoint/2010/main" val="3337733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45651-4903-461B-C5DB-9F7A7BDBA041}"/>
              </a:ext>
            </a:extLst>
          </p:cNvPr>
          <p:cNvSpPr>
            <a:spLocks noGrp="1"/>
          </p:cNvSpPr>
          <p:nvPr>
            <p:ph type="title"/>
          </p:nvPr>
        </p:nvSpPr>
        <p:spPr>
          <a:xfrm>
            <a:off x="720000" y="420342"/>
            <a:ext cx="7704000" cy="572700"/>
          </a:xfrm>
        </p:spPr>
        <p:txBody>
          <a:bodyPr/>
          <a:lstStyle/>
          <a:p>
            <a:r>
              <a:rPr lang="en-US" sz="2800" dirty="0">
                <a:solidFill>
                  <a:schemeClr val="bg2">
                    <a:lumMod val="60000"/>
                    <a:lumOff val="40000"/>
                  </a:schemeClr>
                </a:solidFill>
              </a:rPr>
              <a:t>OPEN ECILIPSEP&amp;OPEN FILE PROJECT</a:t>
            </a:r>
            <a:br>
              <a:rPr lang="en-US" sz="2800" dirty="0"/>
            </a:br>
            <a:endParaRPr lang="en-US" sz="2800" dirty="0"/>
          </a:p>
        </p:txBody>
      </p:sp>
      <p:pic>
        <p:nvPicPr>
          <p:cNvPr id="4" name="Picture 3" descr="A screenshot of a computer&#10;&#10;Description automatically generated">
            <a:extLst>
              <a:ext uri="{FF2B5EF4-FFF2-40B4-BE49-F238E27FC236}">
                <a16:creationId xmlns:a16="http://schemas.microsoft.com/office/drawing/2014/main" id="{D33A3E0D-2E92-D764-B574-72B50BA3477C}"/>
              </a:ext>
            </a:extLst>
          </p:cNvPr>
          <p:cNvPicPr>
            <a:picLocks noChangeAspect="1"/>
          </p:cNvPicPr>
          <p:nvPr/>
        </p:nvPicPr>
        <p:blipFill>
          <a:blip r:embed="rId2"/>
          <a:stretch>
            <a:fillRect/>
          </a:stretch>
        </p:blipFill>
        <p:spPr>
          <a:xfrm>
            <a:off x="1516316" y="1252497"/>
            <a:ext cx="6644128" cy="3737322"/>
          </a:xfrm>
          <a:prstGeom prst="rect">
            <a:avLst/>
          </a:prstGeom>
        </p:spPr>
      </p:pic>
      <p:sp>
        <p:nvSpPr>
          <p:cNvPr id="5" name="TextBox 4">
            <a:extLst>
              <a:ext uri="{FF2B5EF4-FFF2-40B4-BE49-F238E27FC236}">
                <a16:creationId xmlns:a16="http://schemas.microsoft.com/office/drawing/2014/main" id="{48C37B44-F6E7-B1EA-D9A5-CFB3D86DA8AF}"/>
              </a:ext>
            </a:extLst>
          </p:cNvPr>
          <p:cNvSpPr txBox="1"/>
          <p:nvPr/>
        </p:nvSpPr>
        <p:spPr>
          <a:xfrm>
            <a:off x="484094" y="1951745"/>
            <a:ext cx="630091" cy="400110"/>
          </a:xfrm>
          <a:prstGeom prst="rect">
            <a:avLst/>
          </a:prstGeom>
          <a:noFill/>
        </p:spPr>
        <p:txBody>
          <a:bodyPr wrap="square" rtlCol="0">
            <a:spAutoFit/>
          </a:bodyPr>
          <a:lstStyle/>
          <a:p>
            <a:r>
              <a:rPr lang="en-US" sz="2000" dirty="0">
                <a:solidFill>
                  <a:schemeClr val="tx1">
                    <a:lumMod val="90000"/>
                  </a:schemeClr>
                </a:solidFill>
              </a:rPr>
              <a:t>2.</a:t>
            </a:r>
          </a:p>
        </p:txBody>
      </p:sp>
      <p:pic>
        <p:nvPicPr>
          <p:cNvPr id="6" name="Picture 5" descr="A screenshot of a computer&#10;&#10;Description automatically generated">
            <a:extLst>
              <a:ext uri="{FF2B5EF4-FFF2-40B4-BE49-F238E27FC236}">
                <a16:creationId xmlns:a16="http://schemas.microsoft.com/office/drawing/2014/main" id="{2CED6811-DC63-16E7-2C0E-D52A9EF1C14B}"/>
              </a:ext>
            </a:extLst>
          </p:cNvPr>
          <p:cNvPicPr>
            <a:picLocks noChangeAspect="1"/>
          </p:cNvPicPr>
          <p:nvPr/>
        </p:nvPicPr>
        <p:blipFill>
          <a:blip r:embed="rId3"/>
          <a:stretch>
            <a:fillRect/>
          </a:stretch>
        </p:blipFill>
        <p:spPr>
          <a:xfrm>
            <a:off x="1516316" y="1306286"/>
            <a:ext cx="7627684" cy="3837214"/>
          </a:xfrm>
          <a:prstGeom prst="rect">
            <a:avLst/>
          </a:prstGeom>
        </p:spPr>
      </p:pic>
    </p:spTree>
    <p:extLst>
      <p:ext uri="{BB962C8B-B14F-4D97-AF65-F5344CB8AC3E}">
        <p14:creationId xmlns:p14="http://schemas.microsoft.com/office/powerpoint/2010/main" val="616305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45651-4903-461B-C5DB-9F7A7BDBA041}"/>
              </a:ext>
            </a:extLst>
          </p:cNvPr>
          <p:cNvSpPr>
            <a:spLocks noGrp="1"/>
          </p:cNvSpPr>
          <p:nvPr>
            <p:ph type="title"/>
          </p:nvPr>
        </p:nvSpPr>
        <p:spPr/>
        <p:txBody>
          <a:bodyPr/>
          <a:lstStyle/>
          <a:p>
            <a:r>
              <a:rPr lang="en-US" sz="3200" dirty="0">
                <a:solidFill>
                  <a:schemeClr val="bg2">
                    <a:lumMod val="60000"/>
                    <a:lumOff val="40000"/>
                  </a:schemeClr>
                </a:solidFill>
              </a:rPr>
              <a:t>OPEN ECILIPSEP&amp; IMPORT PROJECT</a:t>
            </a:r>
            <a:endParaRPr lang="en-US" sz="3200" dirty="0"/>
          </a:p>
        </p:txBody>
      </p:sp>
      <p:sp>
        <p:nvSpPr>
          <p:cNvPr id="5" name="TextBox 4">
            <a:extLst>
              <a:ext uri="{FF2B5EF4-FFF2-40B4-BE49-F238E27FC236}">
                <a16:creationId xmlns:a16="http://schemas.microsoft.com/office/drawing/2014/main" id="{48C37B44-F6E7-B1EA-D9A5-CFB3D86DA8AF}"/>
              </a:ext>
            </a:extLst>
          </p:cNvPr>
          <p:cNvSpPr txBox="1"/>
          <p:nvPr/>
        </p:nvSpPr>
        <p:spPr>
          <a:xfrm>
            <a:off x="484094" y="1951745"/>
            <a:ext cx="630091" cy="400110"/>
          </a:xfrm>
          <a:prstGeom prst="rect">
            <a:avLst/>
          </a:prstGeom>
          <a:noFill/>
        </p:spPr>
        <p:txBody>
          <a:bodyPr wrap="square" rtlCol="0">
            <a:spAutoFit/>
          </a:bodyPr>
          <a:lstStyle/>
          <a:p>
            <a:r>
              <a:rPr lang="en-US" sz="2000" dirty="0">
                <a:solidFill>
                  <a:schemeClr val="tx1">
                    <a:lumMod val="90000"/>
                  </a:schemeClr>
                </a:solidFill>
              </a:rPr>
              <a:t>3.</a:t>
            </a:r>
          </a:p>
        </p:txBody>
      </p:sp>
      <p:pic>
        <p:nvPicPr>
          <p:cNvPr id="7" name="Picture 6" descr="A screenshot of a computer&#10;&#10;Description automatically generated">
            <a:extLst>
              <a:ext uri="{FF2B5EF4-FFF2-40B4-BE49-F238E27FC236}">
                <a16:creationId xmlns:a16="http://schemas.microsoft.com/office/drawing/2014/main" id="{38946535-E643-52B9-4F59-498D037DFDAC}"/>
              </a:ext>
            </a:extLst>
          </p:cNvPr>
          <p:cNvPicPr>
            <a:picLocks noChangeAspect="1"/>
          </p:cNvPicPr>
          <p:nvPr/>
        </p:nvPicPr>
        <p:blipFill>
          <a:blip r:embed="rId2"/>
          <a:stretch>
            <a:fillRect/>
          </a:stretch>
        </p:blipFill>
        <p:spPr>
          <a:xfrm>
            <a:off x="2143844" y="1205912"/>
            <a:ext cx="7000155" cy="3937587"/>
          </a:xfrm>
          <a:prstGeom prst="rect">
            <a:avLst/>
          </a:prstGeom>
        </p:spPr>
      </p:pic>
    </p:spTree>
    <p:extLst>
      <p:ext uri="{BB962C8B-B14F-4D97-AF65-F5344CB8AC3E}">
        <p14:creationId xmlns:p14="http://schemas.microsoft.com/office/powerpoint/2010/main" val="1653344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32D85-7A30-65EB-E82C-AE0D2762868C}"/>
              </a:ext>
            </a:extLst>
          </p:cNvPr>
          <p:cNvSpPr>
            <a:spLocks noGrp="1"/>
          </p:cNvSpPr>
          <p:nvPr>
            <p:ph type="title"/>
          </p:nvPr>
        </p:nvSpPr>
        <p:spPr/>
        <p:txBody>
          <a:bodyPr/>
          <a:lstStyle/>
          <a:p>
            <a:r>
              <a:rPr lang="en-US" dirty="0"/>
              <a:t>GOTO PROJECT</a:t>
            </a:r>
          </a:p>
        </p:txBody>
      </p:sp>
      <p:pic>
        <p:nvPicPr>
          <p:cNvPr id="4" name="Picture 3" descr="A screenshot of a computer&#10;&#10;Description automatically generated">
            <a:extLst>
              <a:ext uri="{FF2B5EF4-FFF2-40B4-BE49-F238E27FC236}">
                <a16:creationId xmlns:a16="http://schemas.microsoft.com/office/drawing/2014/main" id="{1B6D7F35-114E-ED27-49B6-22E98D067E7D}"/>
              </a:ext>
            </a:extLst>
          </p:cNvPr>
          <p:cNvPicPr>
            <a:picLocks noChangeAspect="1"/>
          </p:cNvPicPr>
          <p:nvPr/>
        </p:nvPicPr>
        <p:blipFill>
          <a:blip r:embed="rId2"/>
          <a:stretch>
            <a:fillRect/>
          </a:stretch>
        </p:blipFill>
        <p:spPr>
          <a:xfrm>
            <a:off x="2105424" y="1184302"/>
            <a:ext cx="7038575" cy="3959198"/>
          </a:xfrm>
          <a:prstGeom prst="rect">
            <a:avLst/>
          </a:prstGeom>
        </p:spPr>
      </p:pic>
    </p:spTree>
    <p:extLst>
      <p:ext uri="{BB962C8B-B14F-4D97-AF65-F5344CB8AC3E}">
        <p14:creationId xmlns:p14="http://schemas.microsoft.com/office/powerpoint/2010/main" val="444186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47E1C-4E90-A75A-7A26-ED2F3314CE03}"/>
              </a:ext>
            </a:extLst>
          </p:cNvPr>
          <p:cNvSpPr>
            <a:spLocks noGrp="1"/>
          </p:cNvSpPr>
          <p:nvPr>
            <p:ph type="title"/>
          </p:nvPr>
        </p:nvSpPr>
        <p:spPr/>
        <p:txBody>
          <a:bodyPr/>
          <a:lstStyle/>
          <a:p>
            <a:r>
              <a:rPr lang="en-US" sz="2800" dirty="0"/>
              <a:t>Creating simple spring boot project</a:t>
            </a:r>
          </a:p>
        </p:txBody>
      </p:sp>
      <p:sp>
        <p:nvSpPr>
          <p:cNvPr id="3" name="Text Placeholder 2">
            <a:extLst>
              <a:ext uri="{FF2B5EF4-FFF2-40B4-BE49-F238E27FC236}">
                <a16:creationId xmlns:a16="http://schemas.microsoft.com/office/drawing/2014/main" id="{F8BCEF5A-6B3C-B401-AEE8-1BEA3B6C0DB3}"/>
              </a:ext>
            </a:extLst>
          </p:cNvPr>
          <p:cNvSpPr>
            <a:spLocks noGrp="1"/>
          </p:cNvSpPr>
          <p:nvPr>
            <p:ph type="body" idx="1"/>
          </p:nvPr>
        </p:nvSpPr>
        <p:spPr/>
        <p:txBody>
          <a:bodyPr/>
          <a:lstStyle/>
          <a:p>
            <a:r>
              <a:rPr lang="en-US" dirty="0"/>
              <a:t>GO TO THE FILE</a:t>
            </a:r>
          </a:p>
          <a:p>
            <a:r>
              <a:rPr lang="en-US" dirty="0"/>
              <a:t>CREATE ANY JAVA FILE</a:t>
            </a:r>
          </a:p>
          <a:p>
            <a:r>
              <a:rPr lang="en-US" dirty="0"/>
              <a:t>IN THE SRC/MAIN/JAVA</a:t>
            </a:r>
          </a:p>
          <a:p>
            <a:r>
              <a:rPr lang="en-US" dirty="0"/>
              <a:t>IN COM.DEMO FOLDER</a:t>
            </a:r>
          </a:p>
          <a:p>
            <a:r>
              <a:rPr lang="en-US" dirty="0"/>
              <a:t>CREATE A CLASS FILE</a:t>
            </a:r>
          </a:p>
          <a:p>
            <a:r>
              <a:rPr lang="en-US" dirty="0"/>
              <a:t>WRITE THE CODE</a:t>
            </a:r>
          </a:p>
          <a:p>
            <a:r>
              <a:rPr lang="en-US" dirty="0"/>
              <a:t>THEN GOTO RESOURCES&gt;&gt;APPLICATION</a:t>
            </a:r>
          </a:p>
          <a:p>
            <a:r>
              <a:rPr lang="en-US" dirty="0"/>
              <a:t>GIVE THE PORT NUMBER</a:t>
            </a:r>
          </a:p>
          <a:p>
            <a:r>
              <a:rPr lang="en-US" dirty="0"/>
              <a:t>THEN AFTER SAVING RUN THE PROGRAMM</a:t>
            </a:r>
          </a:p>
          <a:p>
            <a:r>
              <a:rPr lang="en-US" dirty="0"/>
              <a:t>RUN AS JAVA APPLICATION</a:t>
            </a:r>
          </a:p>
          <a:p>
            <a:r>
              <a:rPr lang="en-US" dirty="0"/>
              <a:t>GIVE THE LOCALPORT</a:t>
            </a:r>
          </a:p>
          <a:p>
            <a:r>
              <a:rPr lang="en-US" dirty="0"/>
              <a:t>AND RUN IT IN BROWSER</a:t>
            </a:r>
          </a:p>
        </p:txBody>
      </p:sp>
    </p:spTree>
    <p:extLst>
      <p:ext uri="{BB962C8B-B14F-4D97-AF65-F5344CB8AC3E}">
        <p14:creationId xmlns:p14="http://schemas.microsoft.com/office/powerpoint/2010/main" val="3363177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9C5E7-2D38-E201-FF47-0A960C9836FF}"/>
              </a:ext>
            </a:extLst>
          </p:cNvPr>
          <p:cNvSpPr>
            <a:spLocks noGrp="1"/>
          </p:cNvSpPr>
          <p:nvPr>
            <p:ph type="title"/>
          </p:nvPr>
        </p:nvSpPr>
        <p:spPr/>
        <p:txBody>
          <a:bodyPr/>
          <a:lstStyle/>
          <a:p>
            <a:r>
              <a:rPr lang="en-US" dirty="0"/>
              <a:t>WORDCOUNT.JAVA</a:t>
            </a:r>
          </a:p>
        </p:txBody>
      </p:sp>
      <p:pic>
        <p:nvPicPr>
          <p:cNvPr id="4" name="Picture 3" descr="A screenshot of a computer&#10;&#10;Description automatically generated">
            <a:extLst>
              <a:ext uri="{FF2B5EF4-FFF2-40B4-BE49-F238E27FC236}">
                <a16:creationId xmlns:a16="http://schemas.microsoft.com/office/drawing/2014/main" id="{8D7D0502-79B2-F60D-45D1-EAC035EF9E46}"/>
              </a:ext>
            </a:extLst>
          </p:cNvPr>
          <p:cNvPicPr>
            <a:picLocks noChangeAspect="1"/>
          </p:cNvPicPr>
          <p:nvPr/>
        </p:nvPicPr>
        <p:blipFill>
          <a:blip r:embed="rId2"/>
          <a:stretch>
            <a:fillRect/>
          </a:stretch>
        </p:blipFill>
        <p:spPr>
          <a:xfrm>
            <a:off x="1098816" y="1391771"/>
            <a:ext cx="6669741" cy="3751729"/>
          </a:xfrm>
          <a:prstGeom prst="rect">
            <a:avLst/>
          </a:prstGeom>
        </p:spPr>
      </p:pic>
    </p:spTree>
    <p:extLst>
      <p:ext uri="{BB962C8B-B14F-4D97-AF65-F5344CB8AC3E}">
        <p14:creationId xmlns:p14="http://schemas.microsoft.com/office/powerpoint/2010/main" val="3871607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9C5E7-2D38-E201-FF47-0A960C9836FF}"/>
              </a:ext>
            </a:extLst>
          </p:cNvPr>
          <p:cNvSpPr>
            <a:spLocks noGrp="1"/>
          </p:cNvSpPr>
          <p:nvPr>
            <p:ph type="title"/>
          </p:nvPr>
        </p:nvSpPr>
        <p:spPr/>
        <p:txBody>
          <a:bodyPr/>
          <a:lstStyle/>
          <a:p>
            <a:r>
              <a:rPr lang="en-US" dirty="0"/>
              <a:t>APPLICATION PORT</a:t>
            </a:r>
          </a:p>
        </p:txBody>
      </p:sp>
      <p:pic>
        <p:nvPicPr>
          <p:cNvPr id="5" name="Picture 4" descr="A screenshot of a computer&#10;&#10;Description automatically generated">
            <a:extLst>
              <a:ext uri="{FF2B5EF4-FFF2-40B4-BE49-F238E27FC236}">
                <a16:creationId xmlns:a16="http://schemas.microsoft.com/office/drawing/2014/main" id="{20D255F0-769B-E708-5FCC-4828B4DD23FA}"/>
              </a:ext>
            </a:extLst>
          </p:cNvPr>
          <p:cNvPicPr>
            <a:picLocks noChangeAspect="1"/>
          </p:cNvPicPr>
          <p:nvPr/>
        </p:nvPicPr>
        <p:blipFill>
          <a:blip r:embed="rId2"/>
          <a:stretch>
            <a:fillRect/>
          </a:stretch>
        </p:blipFill>
        <p:spPr>
          <a:xfrm>
            <a:off x="1306284" y="1188624"/>
            <a:ext cx="7030891" cy="3954876"/>
          </a:xfrm>
          <a:prstGeom prst="rect">
            <a:avLst/>
          </a:prstGeom>
        </p:spPr>
      </p:pic>
    </p:spTree>
    <p:extLst>
      <p:ext uri="{BB962C8B-B14F-4D97-AF65-F5344CB8AC3E}">
        <p14:creationId xmlns:p14="http://schemas.microsoft.com/office/powerpoint/2010/main" val="1995394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1"/>
          <p:cNvSpPr txBox="1">
            <a:spLocks noGrp="1"/>
          </p:cNvSpPr>
          <p:nvPr>
            <p:ph type="ctrTitle"/>
          </p:nvPr>
        </p:nvSpPr>
        <p:spPr>
          <a:xfrm>
            <a:off x="2735500" y="1258850"/>
            <a:ext cx="5797500" cy="20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 to</a:t>
            </a:r>
            <a:endParaRPr dirty="0"/>
          </a:p>
          <a:p>
            <a:pPr marL="0" lvl="0" indent="0" algn="l" rtl="0">
              <a:spcBef>
                <a:spcPts val="0"/>
              </a:spcBef>
              <a:spcAft>
                <a:spcPts val="0"/>
              </a:spcAft>
              <a:buNone/>
            </a:pPr>
            <a:r>
              <a:rPr lang="en" dirty="0">
                <a:solidFill>
                  <a:schemeClr val="accent4"/>
                </a:solidFill>
              </a:rPr>
              <a:t> DOCKER PROJECT</a:t>
            </a:r>
            <a:endParaRPr dirty="0">
              <a:solidFill>
                <a:schemeClr val="accent4"/>
              </a:solidFill>
            </a:endParaRPr>
          </a:p>
        </p:txBody>
      </p:sp>
      <p:sp>
        <p:nvSpPr>
          <p:cNvPr id="239" name="Google Shape;239;p31"/>
          <p:cNvSpPr txBox="1">
            <a:spLocks noGrp="1"/>
          </p:cNvSpPr>
          <p:nvPr>
            <p:ph type="subTitle" idx="1"/>
          </p:nvPr>
        </p:nvSpPr>
        <p:spPr>
          <a:xfrm>
            <a:off x="2735500" y="3297650"/>
            <a:ext cx="5797500" cy="44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a:t>
            </a:r>
            <a:r>
              <a:rPr lang="en" sz="1400" dirty="0"/>
              <a:t>&lt; PRESENTED BY:CHANDANA RAMOJI(200111)&gt;</a:t>
            </a:r>
            <a:endParaRPr dirty="0"/>
          </a:p>
        </p:txBody>
      </p:sp>
      <p:sp>
        <p:nvSpPr>
          <p:cNvPr id="240" name="Google Shape;240;p31"/>
          <p:cNvSpPr txBox="1"/>
          <p:nvPr/>
        </p:nvSpPr>
        <p:spPr>
          <a:xfrm>
            <a:off x="2097300" y="571000"/>
            <a:ext cx="704700" cy="8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1"/>
                </a:solidFill>
                <a:latin typeface="Comfortaa"/>
                <a:ea typeface="Comfortaa"/>
                <a:cs typeface="Comfortaa"/>
                <a:sym typeface="Comfortaa"/>
              </a:rPr>
              <a:t>{</a:t>
            </a:r>
            <a:endParaRPr sz="5000">
              <a:solidFill>
                <a:schemeClr val="accent1"/>
              </a:solidFill>
              <a:latin typeface="Comfortaa"/>
              <a:ea typeface="Comfortaa"/>
              <a:cs typeface="Comfortaa"/>
              <a:sym typeface="Comfortaa"/>
            </a:endParaRPr>
          </a:p>
        </p:txBody>
      </p:sp>
      <p:sp>
        <p:nvSpPr>
          <p:cNvPr id="241" name="Google Shape;241;p31"/>
          <p:cNvSpPr txBox="1"/>
          <p:nvPr/>
        </p:nvSpPr>
        <p:spPr>
          <a:xfrm>
            <a:off x="8588000" y="4001925"/>
            <a:ext cx="519300" cy="75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242" name="Google Shape;242;p31"/>
          <p:cNvSpPr txBox="1"/>
          <p:nvPr/>
        </p:nvSpPr>
        <p:spPr>
          <a:xfrm>
            <a:off x="2847375" y="4108415"/>
            <a:ext cx="1447500" cy="546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grpSp>
        <p:nvGrpSpPr>
          <p:cNvPr id="243" name="Google Shape;243;p31"/>
          <p:cNvGrpSpPr/>
          <p:nvPr/>
        </p:nvGrpSpPr>
        <p:grpSpPr>
          <a:xfrm>
            <a:off x="8059900" y="446250"/>
            <a:ext cx="473100" cy="186500"/>
            <a:chOff x="7059675" y="514525"/>
            <a:chExt cx="473100" cy="186500"/>
          </a:xfrm>
        </p:grpSpPr>
        <p:cxnSp>
          <p:nvCxnSpPr>
            <p:cNvPr id="244" name="Google Shape;244;p31"/>
            <p:cNvCxnSpPr/>
            <p:nvPr/>
          </p:nvCxnSpPr>
          <p:spPr>
            <a:xfrm rot="10800000" flipH="1">
              <a:off x="7059675" y="51452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245" name="Google Shape;245;p31"/>
            <p:cNvCxnSpPr/>
            <p:nvPr/>
          </p:nvCxnSpPr>
          <p:spPr>
            <a:xfrm rot="10800000" flipH="1">
              <a:off x="7059675" y="60567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246" name="Google Shape;246;p31"/>
            <p:cNvCxnSpPr/>
            <p:nvPr/>
          </p:nvCxnSpPr>
          <p:spPr>
            <a:xfrm rot="10800000" flipH="1">
              <a:off x="7059675" y="696825"/>
              <a:ext cx="473100" cy="4200"/>
            </a:xfrm>
            <a:prstGeom prst="straightConnector1">
              <a:avLst/>
            </a:prstGeom>
            <a:noFill/>
            <a:ln w="28575" cap="flat" cmpd="sng">
              <a:solidFill>
                <a:schemeClr val="dk1"/>
              </a:solidFill>
              <a:prstDash val="solid"/>
              <a:round/>
              <a:headEnd type="none" w="med" len="med"/>
              <a:tailEnd type="none" w="med" len="med"/>
            </a:ln>
          </p:spPr>
        </p:cxnSp>
      </p:grpSp>
      <p:grpSp>
        <p:nvGrpSpPr>
          <p:cNvPr id="247" name="Google Shape;247;p31"/>
          <p:cNvGrpSpPr/>
          <p:nvPr/>
        </p:nvGrpSpPr>
        <p:grpSpPr>
          <a:xfrm>
            <a:off x="255130" y="696438"/>
            <a:ext cx="2377907" cy="3907563"/>
            <a:chOff x="5" y="747463"/>
            <a:chExt cx="2377907" cy="3907563"/>
          </a:xfrm>
        </p:grpSpPr>
        <p:sp>
          <p:nvSpPr>
            <p:cNvPr id="248" name="Google Shape;248;p31"/>
            <p:cNvSpPr/>
            <p:nvPr/>
          </p:nvSpPr>
          <p:spPr>
            <a:xfrm>
              <a:off x="5" y="756038"/>
              <a:ext cx="3549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486329" y="747463"/>
              <a:ext cx="3549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5" y="1068263"/>
              <a:ext cx="3549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5" y="1394975"/>
              <a:ext cx="3549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5" y="1721713"/>
              <a:ext cx="3549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434858" y="1721713"/>
              <a:ext cx="4545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a:off x="934654" y="1721722"/>
              <a:ext cx="2607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5" y="2032288"/>
              <a:ext cx="3276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5" y="2375138"/>
              <a:ext cx="3276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5" y="2684063"/>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1"/>
            <p:cNvSpPr/>
            <p:nvPr/>
          </p:nvSpPr>
          <p:spPr>
            <a:xfrm>
              <a:off x="5" y="2992988"/>
              <a:ext cx="3276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13726" y="3773963"/>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434858" y="2032288"/>
              <a:ext cx="3276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395919" y="2375138"/>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434858" y="2684063"/>
              <a:ext cx="3276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434858" y="300995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434858" y="3335838"/>
              <a:ext cx="3276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838550" y="2032296"/>
              <a:ext cx="465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838550" y="2375145"/>
              <a:ext cx="6507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861466" y="2684069"/>
              <a:ext cx="7572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861466" y="3028567"/>
              <a:ext cx="7572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861466" y="3335841"/>
              <a:ext cx="7572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1360349" y="2032296"/>
              <a:ext cx="4242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1573836" y="2358182"/>
              <a:ext cx="4242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1697856" y="2684094"/>
              <a:ext cx="2607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1697856" y="3335891"/>
              <a:ext cx="2607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13726" y="4013038"/>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395919" y="4296538"/>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875884" y="4296538"/>
              <a:ext cx="3855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1360349" y="4296538"/>
              <a:ext cx="4869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1912083" y="4296538"/>
              <a:ext cx="1776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395919" y="4505063"/>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875884" y="4505063"/>
              <a:ext cx="6135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1570204" y="4505063"/>
              <a:ext cx="2607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894657" y="759375"/>
              <a:ext cx="4656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486348" y="106828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1169818" y="1064149"/>
              <a:ext cx="4656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486342" y="1395013"/>
              <a:ext cx="4029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1254423" y="1719659"/>
              <a:ext cx="2964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1697859" y="3028567"/>
              <a:ext cx="2964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1840717" y="2032296"/>
              <a:ext cx="2409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2037810" y="2684069"/>
              <a:ext cx="2409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1912311" y="4507125"/>
              <a:ext cx="4656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434873" y="3987600"/>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434873" y="3757500"/>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9AD39-F660-6571-EE36-DBEB1964AD91}"/>
              </a:ext>
            </a:extLst>
          </p:cNvPr>
          <p:cNvSpPr>
            <a:spLocks noGrp="1"/>
          </p:cNvSpPr>
          <p:nvPr>
            <p:ph type="title"/>
          </p:nvPr>
        </p:nvSpPr>
        <p:spPr/>
        <p:txBody>
          <a:bodyPr/>
          <a:lstStyle/>
          <a:p>
            <a:r>
              <a:rPr lang="en-US" dirty="0"/>
              <a:t>RUNNING JAVA APPLICATION</a:t>
            </a:r>
          </a:p>
        </p:txBody>
      </p:sp>
      <p:pic>
        <p:nvPicPr>
          <p:cNvPr id="4" name="Picture 3" descr="A screenshot of a computer&#10;&#10;Description automatically generated">
            <a:extLst>
              <a:ext uri="{FF2B5EF4-FFF2-40B4-BE49-F238E27FC236}">
                <a16:creationId xmlns:a16="http://schemas.microsoft.com/office/drawing/2014/main" id="{028D57DA-9FC7-4884-7785-C6BFBC68F11D}"/>
              </a:ext>
            </a:extLst>
          </p:cNvPr>
          <p:cNvPicPr>
            <a:picLocks noChangeAspect="1"/>
          </p:cNvPicPr>
          <p:nvPr/>
        </p:nvPicPr>
        <p:blipFill>
          <a:blip r:embed="rId2"/>
          <a:stretch>
            <a:fillRect/>
          </a:stretch>
        </p:blipFill>
        <p:spPr>
          <a:xfrm>
            <a:off x="660826" y="1128112"/>
            <a:ext cx="7138467" cy="4015388"/>
          </a:xfrm>
          <a:prstGeom prst="rect">
            <a:avLst/>
          </a:prstGeom>
        </p:spPr>
      </p:pic>
    </p:spTree>
    <p:extLst>
      <p:ext uri="{BB962C8B-B14F-4D97-AF65-F5344CB8AC3E}">
        <p14:creationId xmlns:p14="http://schemas.microsoft.com/office/powerpoint/2010/main" val="3406341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68CCA-BE42-1496-F3F2-559E75CEC5EA}"/>
              </a:ext>
            </a:extLst>
          </p:cNvPr>
          <p:cNvSpPr>
            <a:spLocks noGrp="1"/>
          </p:cNvSpPr>
          <p:nvPr>
            <p:ph type="title"/>
          </p:nvPr>
        </p:nvSpPr>
        <p:spPr/>
        <p:txBody>
          <a:bodyPr/>
          <a:lstStyle/>
          <a:p>
            <a:r>
              <a:rPr lang="en-US" dirty="0"/>
              <a:t>TOMACAT INTIALIZATION</a:t>
            </a:r>
          </a:p>
        </p:txBody>
      </p:sp>
      <p:pic>
        <p:nvPicPr>
          <p:cNvPr id="4" name="Picture 3" descr="A screenshot of a computer&#10;&#10;Description automatically generated">
            <a:extLst>
              <a:ext uri="{FF2B5EF4-FFF2-40B4-BE49-F238E27FC236}">
                <a16:creationId xmlns:a16="http://schemas.microsoft.com/office/drawing/2014/main" id="{3586784B-1DD8-E9B5-796D-0414A2AC5022}"/>
              </a:ext>
            </a:extLst>
          </p:cNvPr>
          <p:cNvPicPr>
            <a:picLocks noChangeAspect="1"/>
          </p:cNvPicPr>
          <p:nvPr/>
        </p:nvPicPr>
        <p:blipFill>
          <a:blip r:embed="rId2"/>
          <a:stretch>
            <a:fillRect/>
          </a:stretch>
        </p:blipFill>
        <p:spPr>
          <a:xfrm>
            <a:off x="2128476" y="1197268"/>
            <a:ext cx="7015523" cy="3946232"/>
          </a:xfrm>
          <a:prstGeom prst="rect">
            <a:avLst/>
          </a:prstGeom>
        </p:spPr>
      </p:pic>
    </p:spTree>
    <p:extLst>
      <p:ext uri="{BB962C8B-B14F-4D97-AF65-F5344CB8AC3E}">
        <p14:creationId xmlns:p14="http://schemas.microsoft.com/office/powerpoint/2010/main" val="2236244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980FA-9252-4CD8-0785-D294E306BFD3}"/>
              </a:ext>
            </a:extLst>
          </p:cNvPr>
          <p:cNvSpPr>
            <a:spLocks noGrp="1"/>
          </p:cNvSpPr>
          <p:nvPr>
            <p:ph type="title"/>
          </p:nvPr>
        </p:nvSpPr>
        <p:spPr/>
        <p:txBody>
          <a:bodyPr/>
          <a:lstStyle/>
          <a:p>
            <a:r>
              <a:rPr lang="en-US" dirty="0"/>
              <a:t>LOCALPORT:9056</a:t>
            </a:r>
          </a:p>
        </p:txBody>
      </p:sp>
      <p:pic>
        <p:nvPicPr>
          <p:cNvPr id="4" name="Picture 3" descr="LOCALHOST:9056/FIRST&#10;">
            <a:extLst>
              <a:ext uri="{FF2B5EF4-FFF2-40B4-BE49-F238E27FC236}">
                <a16:creationId xmlns:a16="http://schemas.microsoft.com/office/drawing/2014/main" id="{730E3427-0E77-0B83-CDCF-BBFF5A0BCD55}"/>
              </a:ext>
            </a:extLst>
          </p:cNvPr>
          <p:cNvPicPr>
            <a:picLocks noChangeAspect="1"/>
          </p:cNvPicPr>
          <p:nvPr/>
        </p:nvPicPr>
        <p:blipFill>
          <a:blip r:embed="rId2"/>
          <a:stretch>
            <a:fillRect/>
          </a:stretch>
        </p:blipFill>
        <p:spPr>
          <a:xfrm>
            <a:off x="0" y="1240490"/>
            <a:ext cx="9144000" cy="3903009"/>
          </a:xfrm>
          <a:prstGeom prst="rect">
            <a:avLst/>
          </a:prstGeom>
        </p:spPr>
      </p:pic>
    </p:spTree>
    <p:extLst>
      <p:ext uri="{BB962C8B-B14F-4D97-AF65-F5344CB8AC3E}">
        <p14:creationId xmlns:p14="http://schemas.microsoft.com/office/powerpoint/2010/main" val="774517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85BE7-1ABB-0DC9-8666-6DE4517EFCF5}"/>
              </a:ext>
            </a:extLst>
          </p:cNvPr>
          <p:cNvSpPr>
            <a:spLocks noGrp="1"/>
          </p:cNvSpPr>
          <p:nvPr>
            <p:ph type="title"/>
          </p:nvPr>
        </p:nvSpPr>
        <p:spPr/>
        <p:txBody>
          <a:bodyPr/>
          <a:lstStyle/>
          <a:p>
            <a:r>
              <a:rPr lang="en-US" dirty="0"/>
              <a:t>SELENIUM:</a:t>
            </a:r>
          </a:p>
        </p:txBody>
      </p:sp>
      <p:sp>
        <p:nvSpPr>
          <p:cNvPr id="3" name="Text Placeholder 2">
            <a:extLst>
              <a:ext uri="{FF2B5EF4-FFF2-40B4-BE49-F238E27FC236}">
                <a16:creationId xmlns:a16="http://schemas.microsoft.com/office/drawing/2014/main" id="{711A6B29-2DEB-2803-A709-597F5D8A4C62}"/>
              </a:ext>
            </a:extLst>
          </p:cNvPr>
          <p:cNvSpPr>
            <a:spLocks noGrp="1"/>
          </p:cNvSpPr>
          <p:nvPr>
            <p:ph type="body" idx="1"/>
          </p:nvPr>
        </p:nvSpPr>
        <p:spPr/>
        <p:txBody>
          <a:bodyPr/>
          <a:lstStyle/>
          <a:p>
            <a:r>
              <a:rPr lang="en-US" sz="1800" dirty="0"/>
              <a:t>What is selenium?</a:t>
            </a:r>
            <a:r>
              <a:rPr lang="en-US" sz="1800" b="1" dirty="0">
                <a:solidFill>
                  <a:schemeClr val="tx1">
                    <a:lumMod val="90000"/>
                  </a:schemeClr>
                </a:solidFill>
                <a:latin typeface="Source Sans Pro" panose="020B0604020202020204" pitchFamily="34" charset="0"/>
              </a:rPr>
              <a:t> </a:t>
            </a:r>
          </a:p>
          <a:p>
            <a:pPr marL="139700" indent="0">
              <a:buNone/>
            </a:pPr>
            <a:r>
              <a:rPr lang="en-US" sz="1800" b="1" dirty="0">
                <a:solidFill>
                  <a:schemeClr val="tx1">
                    <a:lumMod val="90000"/>
                  </a:schemeClr>
                </a:solidFill>
                <a:latin typeface="Source Sans Pro" panose="020B0604020202020204" pitchFamily="34" charset="0"/>
              </a:rPr>
              <a:t>Selenium</a:t>
            </a:r>
            <a:r>
              <a:rPr lang="en-US" sz="1800" dirty="0">
                <a:solidFill>
                  <a:schemeClr val="tx1">
                    <a:lumMod val="90000"/>
                  </a:schemeClr>
                </a:solidFill>
                <a:latin typeface="Source Sans Pro" panose="020B0604020202020204" pitchFamily="34" charset="0"/>
              </a:rPr>
              <a:t> is a free (open-source) automated testing framework used to validate web applications across different browsers and platforms. You can use multiple programming languages like Java, C#, Python, </a:t>
            </a:r>
            <a:r>
              <a:rPr lang="en-US" sz="1800" dirty="0" err="1">
                <a:solidFill>
                  <a:schemeClr val="tx1">
                    <a:lumMod val="90000"/>
                  </a:schemeClr>
                </a:solidFill>
                <a:latin typeface="Source Sans Pro" panose="020B0604020202020204" pitchFamily="34" charset="0"/>
              </a:rPr>
              <a:t>etc</a:t>
            </a:r>
            <a:r>
              <a:rPr lang="en-US" sz="1800" dirty="0">
                <a:solidFill>
                  <a:schemeClr val="tx1">
                    <a:lumMod val="90000"/>
                  </a:schemeClr>
                </a:solidFill>
                <a:latin typeface="Source Sans Pro" panose="020B0604020202020204" pitchFamily="34" charset="0"/>
              </a:rPr>
              <a:t> to create Selenium Test Scripts. Testing done using the Selenium testing tool is usually referred to as </a:t>
            </a:r>
            <a:r>
              <a:rPr lang="en-US" sz="1800" b="1" dirty="0">
                <a:solidFill>
                  <a:schemeClr val="tx1">
                    <a:lumMod val="90000"/>
                  </a:schemeClr>
                </a:solidFill>
                <a:latin typeface="Source Sans Pro" panose="020B0604020202020204" pitchFamily="34" charset="0"/>
              </a:rPr>
              <a:t>Selenium Testing</a:t>
            </a:r>
            <a:r>
              <a:rPr lang="en-US" sz="1800" dirty="0">
                <a:solidFill>
                  <a:schemeClr val="tx1">
                    <a:lumMod val="90000"/>
                  </a:schemeClr>
                </a:solidFill>
                <a:latin typeface="Source Sans Pro" panose="020B0604020202020204" pitchFamily="34" charset="0"/>
              </a:rPr>
              <a:t>.</a:t>
            </a:r>
            <a:endParaRPr lang="en-US" sz="1800" dirty="0">
              <a:solidFill>
                <a:schemeClr val="tx1">
                  <a:lumMod val="90000"/>
                </a:schemeClr>
              </a:solidFill>
            </a:endParaRPr>
          </a:p>
          <a:p>
            <a:endParaRPr lang="en-US" sz="1800" dirty="0"/>
          </a:p>
        </p:txBody>
      </p:sp>
    </p:spTree>
    <p:extLst>
      <p:ext uri="{BB962C8B-B14F-4D97-AF65-F5344CB8AC3E}">
        <p14:creationId xmlns:p14="http://schemas.microsoft.com/office/powerpoint/2010/main" val="620048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E2D4-CCDA-69E9-14C0-11CD0882BE4D}"/>
              </a:ext>
            </a:extLst>
          </p:cNvPr>
          <p:cNvSpPr>
            <a:spLocks noGrp="1"/>
          </p:cNvSpPr>
          <p:nvPr>
            <p:ph type="title"/>
          </p:nvPr>
        </p:nvSpPr>
        <p:spPr/>
        <p:txBody>
          <a:bodyPr/>
          <a:lstStyle/>
          <a:p>
            <a:r>
              <a:rPr lang="en-US" dirty="0"/>
              <a:t>WHY WE USE SELENIUM?</a:t>
            </a:r>
          </a:p>
        </p:txBody>
      </p:sp>
      <p:sp>
        <p:nvSpPr>
          <p:cNvPr id="3" name="Text Placeholder 2">
            <a:extLst>
              <a:ext uri="{FF2B5EF4-FFF2-40B4-BE49-F238E27FC236}">
                <a16:creationId xmlns:a16="http://schemas.microsoft.com/office/drawing/2014/main" id="{817BF0B2-C5E5-BB40-BCB5-E86138C0C105}"/>
              </a:ext>
            </a:extLst>
          </p:cNvPr>
          <p:cNvSpPr>
            <a:spLocks noGrp="1"/>
          </p:cNvSpPr>
          <p:nvPr>
            <p:ph type="body" idx="1"/>
          </p:nvPr>
        </p:nvSpPr>
        <p:spPr/>
        <p:txBody>
          <a:bodyPr/>
          <a:lstStyle/>
          <a:p>
            <a:pPr marL="139700" indent="0">
              <a:buNone/>
            </a:pPr>
            <a:r>
              <a:rPr lang="en-US" sz="1800" b="0" i="0" dirty="0">
                <a:solidFill>
                  <a:schemeClr val="tx1">
                    <a:lumMod val="90000"/>
                  </a:schemeClr>
                </a:solidFill>
                <a:effectLst/>
                <a:latin typeface="Google Sans"/>
              </a:rPr>
              <a:t>Selenium WebDriver is a web framework that permits you to execute cross-browser tests. This tool is used for automating web-based application testing to verify that it performs expectedly. Selenium WebDriver allows you to choose a programming language to create test scripts</a:t>
            </a:r>
            <a:endParaRPr lang="en-US" sz="1800" dirty="0">
              <a:solidFill>
                <a:schemeClr val="tx1">
                  <a:lumMod val="90000"/>
                </a:schemeClr>
              </a:solidFill>
            </a:endParaRPr>
          </a:p>
        </p:txBody>
      </p:sp>
    </p:spTree>
    <p:extLst>
      <p:ext uri="{BB962C8B-B14F-4D97-AF65-F5344CB8AC3E}">
        <p14:creationId xmlns:p14="http://schemas.microsoft.com/office/powerpoint/2010/main" val="1843871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2CF17-CDEC-5D07-CEBD-88F5885D5B83}"/>
              </a:ext>
            </a:extLst>
          </p:cNvPr>
          <p:cNvSpPr>
            <a:spLocks noGrp="1"/>
          </p:cNvSpPr>
          <p:nvPr>
            <p:ph type="title"/>
          </p:nvPr>
        </p:nvSpPr>
        <p:spPr/>
        <p:txBody>
          <a:bodyPr/>
          <a:lstStyle/>
          <a:p>
            <a:r>
              <a:rPr lang="en-US" dirty="0"/>
              <a:t>WHEN WE USE SELENIUM?</a:t>
            </a:r>
          </a:p>
        </p:txBody>
      </p:sp>
      <p:sp>
        <p:nvSpPr>
          <p:cNvPr id="3" name="Text Placeholder 2">
            <a:extLst>
              <a:ext uri="{FF2B5EF4-FFF2-40B4-BE49-F238E27FC236}">
                <a16:creationId xmlns:a16="http://schemas.microsoft.com/office/drawing/2014/main" id="{D22A8E0C-353E-FA59-9AD8-8644C32EC11C}"/>
              </a:ext>
            </a:extLst>
          </p:cNvPr>
          <p:cNvSpPr>
            <a:spLocks noGrp="1"/>
          </p:cNvSpPr>
          <p:nvPr>
            <p:ph type="body" idx="1"/>
          </p:nvPr>
        </p:nvSpPr>
        <p:spPr/>
        <p:txBody>
          <a:bodyPr/>
          <a:lstStyle/>
          <a:p>
            <a:pPr marL="139700" indent="0">
              <a:buNone/>
            </a:pPr>
            <a:r>
              <a:rPr lang="en-US" sz="1800" b="0" i="0" dirty="0">
                <a:solidFill>
                  <a:schemeClr val="tx1">
                    <a:lumMod val="90000"/>
                  </a:schemeClr>
                </a:solidFill>
                <a:effectLst/>
                <a:latin typeface="Google Sans"/>
              </a:rPr>
              <a:t>Selenium automates web browsers. It is most famous for enabling rapid, repeatable web-app testing, which allows developers to ship new releases faster and with confidence.</a:t>
            </a:r>
            <a:endParaRPr lang="en-US" sz="1800" dirty="0">
              <a:solidFill>
                <a:schemeClr val="tx1">
                  <a:lumMod val="90000"/>
                </a:schemeClr>
              </a:solidFill>
            </a:endParaRPr>
          </a:p>
        </p:txBody>
      </p:sp>
    </p:spTree>
    <p:extLst>
      <p:ext uri="{BB962C8B-B14F-4D97-AF65-F5344CB8AC3E}">
        <p14:creationId xmlns:p14="http://schemas.microsoft.com/office/powerpoint/2010/main" val="3986695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C9F5F-C3DC-FAB9-F917-CBF5C79BC04A}"/>
              </a:ext>
            </a:extLst>
          </p:cNvPr>
          <p:cNvSpPr>
            <a:spLocks noGrp="1"/>
          </p:cNvSpPr>
          <p:nvPr>
            <p:ph type="title"/>
          </p:nvPr>
        </p:nvSpPr>
        <p:spPr/>
        <p:txBody>
          <a:bodyPr/>
          <a:lstStyle/>
          <a:p>
            <a:r>
              <a:rPr lang="en-US" dirty="0"/>
              <a:t>SELENUIM WEB DRIVER</a:t>
            </a:r>
          </a:p>
        </p:txBody>
      </p:sp>
      <p:sp>
        <p:nvSpPr>
          <p:cNvPr id="3" name="Text Placeholder 2">
            <a:extLst>
              <a:ext uri="{FF2B5EF4-FFF2-40B4-BE49-F238E27FC236}">
                <a16:creationId xmlns:a16="http://schemas.microsoft.com/office/drawing/2014/main" id="{2E3CDA62-04DF-2FDD-B4EC-76C846C38BEA}"/>
              </a:ext>
            </a:extLst>
          </p:cNvPr>
          <p:cNvSpPr>
            <a:spLocks noGrp="1"/>
          </p:cNvSpPr>
          <p:nvPr>
            <p:ph type="body" idx="1"/>
          </p:nvPr>
        </p:nvSpPr>
        <p:spPr>
          <a:xfrm>
            <a:off x="526388" y="3057012"/>
            <a:ext cx="7703999" cy="964754"/>
          </a:xfrm>
        </p:spPr>
        <p:txBody>
          <a:bodyPr/>
          <a:lstStyle/>
          <a:p>
            <a:endParaRPr lang="en-US" dirty="0"/>
          </a:p>
        </p:txBody>
      </p:sp>
      <p:pic>
        <p:nvPicPr>
          <p:cNvPr id="5122" name="Picture 2" descr="Best Selenium WebDriver Alternative | Selenium Automation">
            <a:extLst>
              <a:ext uri="{FF2B5EF4-FFF2-40B4-BE49-F238E27FC236}">
                <a16:creationId xmlns:a16="http://schemas.microsoft.com/office/drawing/2014/main" id="{3FC67E96-5AB6-0F18-FAED-F4B89C76CF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250146"/>
            <a:ext cx="9144000" cy="3695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687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B760C-17C3-145B-D4FE-6DA93F9172BB}"/>
              </a:ext>
            </a:extLst>
          </p:cNvPr>
          <p:cNvSpPr>
            <a:spLocks noGrp="1"/>
          </p:cNvSpPr>
          <p:nvPr>
            <p:ph type="title"/>
          </p:nvPr>
        </p:nvSpPr>
        <p:spPr/>
        <p:txBody>
          <a:bodyPr/>
          <a:lstStyle/>
          <a:p>
            <a:r>
              <a:rPr lang="en-US" dirty="0"/>
              <a:t>HOW TO WORK WITH SELENIUM</a:t>
            </a:r>
          </a:p>
        </p:txBody>
      </p:sp>
      <p:sp>
        <p:nvSpPr>
          <p:cNvPr id="3" name="Text Placeholder 2">
            <a:extLst>
              <a:ext uri="{FF2B5EF4-FFF2-40B4-BE49-F238E27FC236}">
                <a16:creationId xmlns:a16="http://schemas.microsoft.com/office/drawing/2014/main" id="{34D750FA-8CA9-C02F-6ED6-F4B88412BC07}"/>
              </a:ext>
            </a:extLst>
          </p:cNvPr>
          <p:cNvSpPr>
            <a:spLocks noGrp="1"/>
          </p:cNvSpPr>
          <p:nvPr>
            <p:ph type="body" idx="1"/>
          </p:nvPr>
        </p:nvSpPr>
        <p:spPr/>
        <p:txBody>
          <a:bodyPr/>
          <a:lstStyle/>
          <a:p>
            <a:pPr marL="139700" indent="0">
              <a:buNone/>
            </a:pPr>
            <a:r>
              <a:rPr lang="en-US" dirty="0"/>
              <a:t>FIRST OF ALL WE HAVE TO ADD DEPENDENCY FROM MAVEN REPOSITRY</a:t>
            </a:r>
          </a:p>
          <a:p>
            <a:pPr marL="139700" indent="0">
              <a:buNone/>
            </a:pPr>
            <a:endParaRPr lang="en-US" dirty="0"/>
          </a:p>
          <a:p>
            <a:pPr marL="139700" indent="0">
              <a:buNone/>
            </a:pPr>
            <a:r>
              <a:rPr lang="en-US" dirty="0"/>
              <a:t>ADD THE LATEST VERSION</a:t>
            </a:r>
          </a:p>
          <a:p>
            <a:pPr marL="139700" indent="0">
              <a:buNone/>
            </a:pPr>
            <a:endParaRPr lang="en-US" dirty="0"/>
          </a:p>
          <a:p>
            <a:pPr marL="139700" indent="0">
              <a:buNone/>
            </a:pPr>
            <a:r>
              <a:rPr lang="en-US" dirty="0"/>
              <a:t>COPY DEPENDENCY</a:t>
            </a:r>
          </a:p>
          <a:p>
            <a:pPr marL="139700" indent="0">
              <a:buNone/>
            </a:pPr>
            <a:endParaRPr lang="en-US" dirty="0"/>
          </a:p>
          <a:p>
            <a:pPr marL="139700" indent="0">
              <a:buNone/>
            </a:pPr>
            <a:r>
              <a:rPr lang="en-US" dirty="0"/>
              <a:t>ADD DEPENDENCY TO POM.XML</a:t>
            </a:r>
          </a:p>
          <a:p>
            <a:pPr marL="139700" indent="0">
              <a:buNone/>
            </a:pPr>
            <a:endParaRPr lang="en-US" dirty="0"/>
          </a:p>
          <a:p>
            <a:pPr marL="139700" indent="0">
              <a:buNone/>
            </a:pPr>
            <a:r>
              <a:rPr lang="en-US" dirty="0"/>
              <a:t>CREATE AND WRITE THE CODE</a:t>
            </a:r>
          </a:p>
          <a:p>
            <a:pPr marL="139700" indent="0">
              <a:buNone/>
            </a:pPr>
            <a:endParaRPr lang="en-US" dirty="0"/>
          </a:p>
          <a:p>
            <a:pPr marL="139700" indent="0">
              <a:buNone/>
            </a:pPr>
            <a:r>
              <a:rPr lang="en-US" dirty="0"/>
              <a:t>RUN AS JAVA APPLICATION</a:t>
            </a:r>
          </a:p>
          <a:p>
            <a:pPr marL="139700" indent="0">
              <a:buNone/>
            </a:pPr>
            <a:endParaRPr lang="en-US" dirty="0"/>
          </a:p>
        </p:txBody>
      </p:sp>
    </p:spTree>
    <p:extLst>
      <p:ext uri="{BB962C8B-B14F-4D97-AF65-F5344CB8AC3E}">
        <p14:creationId xmlns:p14="http://schemas.microsoft.com/office/powerpoint/2010/main" val="833309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F3537-D01C-28B8-827E-6E3D8132EA68}"/>
              </a:ext>
            </a:extLst>
          </p:cNvPr>
          <p:cNvSpPr>
            <a:spLocks noGrp="1"/>
          </p:cNvSpPr>
          <p:nvPr>
            <p:ph type="title"/>
          </p:nvPr>
        </p:nvSpPr>
        <p:spPr/>
        <p:txBody>
          <a:bodyPr/>
          <a:lstStyle/>
          <a:p>
            <a:r>
              <a:rPr lang="en-US" dirty="0"/>
              <a:t>ADDING DEPENDENCY</a:t>
            </a:r>
          </a:p>
        </p:txBody>
      </p:sp>
      <p:pic>
        <p:nvPicPr>
          <p:cNvPr id="4" name="Picture 3" descr="A screenshot of a computer&#10;&#10;Description automatically generated">
            <a:extLst>
              <a:ext uri="{FF2B5EF4-FFF2-40B4-BE49-F238E27FC236}">
                <a16:creationId xmlns:a16="http://schemas.microsoft.com/office/drawing/2014/main" id="{5F32B091-61F9-DF99-3470-A843CFECF3CC}"/>
              </a:ext>
            </a:extLst>
          </p:cNvPr>
          <p:cNvPicPr>
            <a:picLocks noChangeAspect="1"/>
          </p:cNvPicPr>
          <p:nvPr/>
        </p:nvPicPr>
        <p:blipFill>
          <a:blip r:embed="rId2"/>
          <a:stretch>
            <a:fillRect/>
          </a:stretch>
        </p:blipFill>
        <p:spPr>
          <a:xfrm>
            <a:off x="-53788" y="1158368"/>
            <a:ext cx="9197787" cy="3985132"/>
          </a:xfrm>
          <a:prstGeom prst="rect">
            <a:avLst/>
          </a:prstGeom>
        </p:spPr>
      </p:pic>
    </p:spTree>
    <p:extLst>
      <p:ext uri="{BB962C8B-B14F-4D97-AF65-F5344CB8AC3E}">
        <p14:creationId xmlns:p14="http://schemas.microsoft.com/office/powerpoint/2010/main" val="208832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DA192-41E3-6411-F1BB-6E58A7F17675}"/>
              </a:ext>
            </a:extLst>
          </p:cNvPr>
          <p:cNvSpPr>
            <a:spLocks noGrp="1"/>
          </p:cNvSpPr>
          <p:nvPr>
            <p:ph type="title"/>
          </p:nvPr>
        </p:nvSpPr>
        <p:spPr>
          <a:xfrm>
            <a:off x="773788" y="329764"/>
            <a:ext cx="7704000" cy="572700"/>
          </a:xfrm>
        </p:spPr>
        <p:txBody>
          <a:bodyPr/>
          <a:lstStyle/>
          <a:p>
            <a:r>
              <a:rPr lang="en-US" dirty="0"/>
              <a:t>POM.XML</a:t>
            </a:r>
          </a:p>
        </p:txBody>
      </p:sp>
      <p:pic>
        <p:nvPicPr>
          <p:cNvPr id="4" name="Picture 3" descr="A screenshot of a computer&#10;&#10;Description automatically generated">
            <a:extLst>
              <a:ext uri="{FF2B5EF4-FFF2-40B4-BE49-F238E27FC236}">
                <a16:creationId xmlns:a16="http://schemas.microsoft.com/office/drawing/2014/main" id="{F895BB02-3C41-E444-F540-D44C761B1407}"/>
              </a:ext>
            </a:extLst>
          </p:cNvPr>
          <p:cNvPicPr>
            <a:picLocks noChangeAspect="1"/>
          </p:cNvPicPr>
          <p:nvPr/>
        </p:nvPicPr>
        <p:blipFill>
          <a:blip r:embed="rId2"/>
          <a:stretch>
            <a:fillRect/>
          </a:stretch>
        </p:blipFill>
        <p:spPr>
          <a:xfrm>
            <a:off x="0" y="1231846"/>
            <a:ext cx="9144000" cy="3911653"/>
          </a:xfrm>
          <a:prstGeom prst="rect">
            <a:avLst/>
          </a:prstGeom>
        </p:spPr>
      </p:pic>
    </p:spTree>
    <p:extLst>
      <p:ext uri="{BB962C8B-B14F-4D97-AF65-F5344CB8AC3E}">
        <p14:creationId xmlns:p14="http://schemas.microsoft.com/office/powerpoint/2010/main" val="1580446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2"/>
          <p:cNvSpPr txBox="1">
            <a:spLocks noGrp="1"/>
          </p:cNvSpPr>
          <p:nvPr>
            <p:ph type="title"/>
          </p:nvPr>
        </p:nvSpPr>
        <p:spPr>
          <a:xfrm>
            <a:off x="276625" y="445025"/>
            <a:ext cx="814737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 </a:t>
            </a:r>
            <a:r>
              <a:rPr lang="en" dirty="0">
                <a:solidFill>
                  <a:schemeClr val="accent4"/>
                </a:solidFill>
              </a:rPr>
              <a:t>of this Presentation</a:t>
            </a:r>
            <a:endParaRPr dirty="0">
              <a:solidFill>
                <a:schemeClr val="accent4"/>
              </a:solidFill>
            </a:endParaRPr>
          </a:p>
        </p:txBody>
      </p:sp>
      <p:sp>
        <p:nvSpPr>
          <p:cNvPr id="298" name="Google Shape;298;p32"/>
          <p:cNvSpPr txBox="1">
            <a:spLocks noGrp="1"/>
          </p:cNvSpPr>
          <p:nvPr>
            <p:ph type="body" idx="1"/>
          </p:nvPr>
        </p:nvSpPr>
        <p:spPr>
          <a:xfrm>
            <a:off x="720000" y="1215750"/>
            <a:ext cx="7704000" cy="28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From creation to deployment</a:t>
            </a:r>
            <a:endParaRPr dirty="0"/>
          </a:p>
        </p:txBody>
      </p:sp>
      <p:graphicFrame>
        <p:nvGraphicFramePr>
          <p:cNvPr id="299" name="Google Shape;299;p32"/>
          <p:cNvGraphicFramePr/>
          <p:nvPr>
            <p:extLst>
              <p:ext uri="{D42A27DB-BD31-4B8C-83A1-F6EECF244321}">
                <p14:modId xmlns:p14="http://schemas.microsoft.com/office/powerpoint/2010/main" val="2634646068"/>
              </p:ext>
            </p:extLst>
          </p:nvPr>
        </p:nvGraphicFramePr>
        <p:xfrm>
          <a:off x="720000" y="1720350"/>
          <a:ext cx="7704000" cy="2169150"/>
        </p:xfrm>
        <a:graphic>
          <a:graphicData uri="http://schemas.openxmlformats.org/drawingml/2006/table">
            <a:tbl>
              <a:tblPr>
                <a:noFill/>
                <a:tableStyleId>{23DEAE68-79F6-4912-BCC8-6C20604E39A9}</a:tableStyleId>
              </a:tblPr>
              <a:tblGrid>
                <a:gridCol w="2576450">
                  <a:extLst>
                    <a:ext uri="{9D8B030D-6E8A-4147-A177-3AD203B41FA5}">
                      <a16:colId xmlns:a16="http://schemas.microsoft.com/office/drawing/2014/main" val="20000"/>
                    </a:ext>
                  </a:extLst>
                </a:gridCol>
                <a:gridCol w="5127550">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US" sz="1100" dirty="0">
                          <a:solidFill>
                            <a:schemeClr val="dk2"/>
                          </a:solidFill>
                          <a:latin typeface="Source Code Pro"/>
                          <a:ea typeface="Source Code Pro"/>
                          <a:cs typeface="Source Code Pro"/>
                          <a:sym typeface="Source Code Pro"/>
                        </a:rPr>
                        <a:t>Spring boot</a:t>
                      </a:r>
                      <a:endParaRPr sz="1100" dirty="0">
                        <a:solidFill>
                          <a:schemeClr val="dk2"/>
                        </a:solidFill>
                        <a:latin typeface="Source Code Pro"/>
                        <a:ea typeface="Source Code Pro"/>
                        <a:cs typeface="Source Code Pro"/>
                        <a:sym typeface="Source Code Pro"/>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dk1"/>
                          </a:solidFill>
                          <a:latin typeface="Source Code Pro"/>
                          <a:ea typeface="Source Code Pro"/>
                          <a:cs typeface="Source Code Pro"/>
                          <a:sym typeface="Source Code Pro"/>
                        </a:rPr>
                        <a:t>INTRODUCTION,SPRING BOOT INTIALIZATION,WORKING WITH SPRING BOOT</a:t>
                      </a:r>
                      <a:endParaRPr sz="1000" dirty="0">
                        <a:solidFill>
                          <a:schemeClr val="dk1"/>
                        </a:solidFill>
                        <a:latin typeface="Source Code Pro"/>
                        <a:ea typeface="Source Code Pro"/>
                        <a:cs typeface="Source Code Pro"/>
                        <a:sym typeface="Source Code Pro"/>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US" sz="1100" dirty="0">
                          <a:solidFill>
                            <a:schemeClr val="accent2"/>
                          </a:solidFill>
                          <a:latin typeface="Source Code Pro"/>
                          <a:ea typeface="Source Code Pro"/>
                          <a:cs typeface="Source Code Pro"/>
                          <a:sym typeface="Source Code Pro"/>
                        </a:rPr>
                        <a:t>Maven</a:t>
                      </a:r>
                      <a:endParaRPr sz="1100" dirty="0">
                        <a:solidFill>
                          <a:schemeClr val="accent2"/>
                        </a:solidFill>
                        <a:latin typeface="Source Code Pro"/>
                        <a:ea typeface="Source Code Pro"/>
                        <a:cs typeface="Source Code Pro"/>
                        <a:sym typeface="Source Code Pro"/>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US" sz="1000" dirty="0">
                          <a:solidFill>
                            <a:schemeClr val="dk1"/>
                          </a:solidFill>
                          <a:latin typeface="Source Code Pro"/>
                          <a:ea typeface="Source Code Pro"/>
                          <a:cs typeface="Source Code Pro"/>
                          <a:sym typeface="Source Code Pro"/>
                        </a:rPr>
                        <a:t>Import the file,</a:t>
                      </a:r>
                      <a:endParaRPr sz="1000" dirty="0">
                        <a:solidFill>
                          <a:schemeClr val="dk1"/>
                        </a:solidFill>
                        <a:latin typeface="Source Code Pro"/>
                        <a:ea typeface="Source Code Pro"/>
                        <a:cs typeface="Source Code Pro"/>
                        <a:sym typeface="Source Code Pro"/>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100" dirty="0">
                          <a:solidFill>
                            <a:schemeClr val="accent4"/>
                          </a:solidFill>
                          <a:uFill>
                            <a:noFill/>
                          </a:uFill>
                          <a:latin typeface="Source Code Pro"/>
                          <a:ea typeface="Source Code Pro"/>
                          <a:cs typeface="Source Code Pro"/>
                          <a:sym typeface="Source Code Pro"/>
                        </a:rPr>
                        <a:t>Selenium</a:t>
                      </a:r>
                      <a:endParaRPr sz="1100" dirty="0">
                        <a:solidFill>
                          <a:schemeClr val="accent4"/>
                        </a:solidFill>
                        <a:latin typeface="Source Code Pro"/>
                        <a:ea typeface="Source Code Pro"/>
                        <a:cs typeface="Source Code Pro"/>
                        <a:sym typeface="Source Code Pro"/>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dk1"/>
                          </a:solidFill>
                          <a:latin typeface="Source Code Pro"/>
                          <a:ea typeface="Source Code Pro"/>
                          <a:cs typeface="Source Code Pro"/>
                          <a:sym typeface="Source Code Pro"/>
                        </a:rPr>
                        <a:t>Introduction , Creation , Running</a:t>
                      </a:r>
                      <a:endParaRPr sz="1000" dirty="0">
                        <a:solidFill>
                          <a:schemeClr val="dk1"/>
                        </a:solidFill>
                        <a:latin typeface="Source Code Pro"/>
                        <a:ea typeface="Source Code Pro"/>
                        <a:cs typeface="Source Code Pro"/>
                        <a:sym typeface="Source Code Pro"/>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100" dirty="0">
                          <a:solidFill>
                            <a:schemeClr val="accent5"/>
                          </a:solidFill>
                          <a:uFill>
                            <a:noFill/>
                          </a:uFill>
                          <a:latin typeface="Source Code Pro"/>
                          <a:ea typeface="Source Code Pro"/>
                          <a:cs typeface="Source Code Pro"/>
                          <a:sym typeface="Source Code Pro"/>
                        </a:rPr>
                        <a:t>Docker</a:t>
                      </a:r>
                      <a:endParaRPr sz="1100" dirty="0">
                        <a:solidFill>
                          <a:schemeClr val="accent5"/>
                        </a:solidFill>
                        <a:latin typeface="Source Code Pro"/>
                        <a:ea typeface="Source Code Pro"/>
                        <a:cs typeface="Source Code Pro"/>
                        <a:sym typeface="Source Code Pro"/>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dk1"/>
                          </a:solidFill>
                          <a:latin typeface="Source Code Pro"/>
                          <a:ea typeface="Source Code Pro"/>
                          <a:cs typeface="Source Code Pro"/>
                          <a:sym typeface="Source Code Pro"/>
                        </a:rPr>
                        <a:t>Introduction , Creation ,Image creation,</a:t>
                      </a:r>
                      <a:endParaRPr sz="1000" dirty="0">
                        <a:solidFill>
                          <a:schemeClr val="dk1"/>
                        </a:solidFill>
                        <a:latin typeface="Source Code Pro"/>
                        <a:ea typeface="Source Code Pro"/>
                        <a:cs typeface="Source Code Pro"/>
                        <a:sym typeface="Source Code Pro"/>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US" sz="1100" dirty="0" err="1">
                          <a:solidFill>
                            <a:schemeClr val="accent1"/>
                          </a:solidFill>
                          <a:latin typeface="Source Code Pro"/>
                          <a:ea typeface="Source Code Pro"/>
                          <a:cs typeface="Source Code Pro"/>
                          <a:sym typeface="Source Code Pro"/>
                        </a:rPr>
                        <a:t>DockerHub</a:t>
                      </a:r>
                      <a:endParaRPr sz="1100" dirty="0">
                        <a:solidFill>
                          <a:schemeClr val="accent1"/>
                        </a:solidFill>
                        <a:latin typeface="Source Code Pro"/>
                        <a:ea typeface="Source Code Pro"/>
                        <a:cs typeface="Source Code Pro"/>
                        <a:sym typeface="Source Code Pro"/>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solidFill>
                            <a:schemeClr val="dk1"/>
                          </a:solidFill>
                          <a:latin typeface="Source Code Pro"/>
                          <a:ea typeface="Source Code Pro"/>
                          <a:cs typeface="Source Code Pro"/>
                          <a:sym typeface="Source Code Pro"/>
                        </a:rPr>
                        <a:t>Pushing into docker hub</a:t>
                      </a:r>
                      <a:endParaRPr sz="1000" dirty="0">
                        <a:solidFill>
                          <a:schemeClr val="dk1"/>
                        </a:solidFill>
                        <a:latin typeface="Source Code Pro"/>
                        <a:ea typeface="Source Code Pro"/>
                        <a:cs typeface="Source Code Pro"/>
                        <a:sym typeface="Source Code Pro"/>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US" sz="1100" dirty="0">
                          <a:solidFill>
                            <a:schemeClr val="lt2"/>
                          </a:solidFill>
                          <a:latin typeface="Source Code Pro"/>
                          <a:ea typeface="Source Code Pro"/>
                          <a:cs typeface="Source Code Pro"/>
                          <a:sym typeface="Source Code Pro"/>
                        </a:rPr>
                        <a:t>Git hub</a:t>
                      </a:r>
                      <a:endParaRPr sz="1100" dirty="0">
                        <a:solidFill>
                          <a:schemeClr val="lt2"/>
                        </a:solidFill>
                        <a:latin typeface="Source Code Pro"/>
                        <a:ea typeface="Source Code Pro"/>
                        <a:cs typeface="Source Code Pro"/>
                        <a:sym typeface="Source Code Pro"/>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1600"/>
                        </a:spcAft>
                        <a:buNone/>
                      </a:pPr>
                      <a:r>
                        <a:rPr lang="en-US" sz="1000" b="1" dirty="0">
                          <a:solidFill>
                            <a:schemeClr val="dk1"/>
                          </a:solidFill>
                          <a:latin typeface="Source Code Pro"/>
                          <a:ea typeface="Source Code Pro"/>
                          <a:cs typeface="Source Code Pro"/>
                          <a:sym typeface="Source Code Pro"/>
                        </a:rPr>
                        <a:t>Introduction, Pushing</a:t>
                      </a:r>
                      <a:endParaRPr sz="1000" b="1" dirty="0">
                        <a:solidFill>
                          <a:schemeClr val="dk1"/>
                        </a:solidFill>
                        <a:latin typeface="Source Code Pro"/>
                        <a:ea typeface="Source Code Pro"/>
                        <a:cs typeface="Source Code Pro"/>
                        <a:sym typeface="Source Code Pro"/>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00" name="Google Shape;300;p32"/>
          <p:cNvSpPr txBox="1"/>
          <p:nvPr/>
        </p:nvSpPr>
        <p:spPr>
          <a:xfrm>
            <a:off x="720000" y="4142300"/>
            <a:ext cx="30639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dirty="0">
              <a:solidFill>
                <a:schemeClr val="accent3"/>
              </a:solidFill>
              <a:latin typeface="Source Code Pro"/>
              <a:ea typeface="Source Code Pro"/>
              <a:cs typeface="Source Code Pro"/>
              <a:sym typeface="Source Code Pro"/>
            </a:endParaRPr>
          </a:p>
        </p:txBody>
      </p:sp>
      <p:sp>
        <p:nvSpPr>
          <p:cNvPr id="301" name="Google Shape;301;p32"/>
          <p:cNvSpPr txBox="1"/>
          <p:nvPr/>
        </p:nvSpPr>
        <p:spPr>
          <a:xfrm>
            <a:off x="4024276" y="4142300"/>
            <a:ext cx="44064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dirty="0">
              <a:solidFill>
                <a:schemeClr val="accent3"/>
              </a:solidFill>
              <a:latin typeface="Source Code Pro"/>
              <a:ea typeface="Source Code Pro"/>
              <a:cs typeface="Source Code Pro"/>
              <a:sym typeface="Source Code Pr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2A946-F507-D070-68CC-59CE82AFE02B}"/>
              </a:ext>
            </a:extLst>
          </p:cNvPr>
          <p:cNvSpPr>
            <a:spLocks noGrp="1"/>
          </p:cNvSpPr>
          <p:nvPr>
            <p:ph type="title"/>
          </p:nvPr>
        </p:nvSpPr>
        <p:spPr/>
        <p:txBody>
          <a:bodyPr/>
          <a:lstStyle/>
          <a:p>
            <a:r>
              <a:rPr lang="en-US" dirty="0"/>
              <a:t>CREATING AUTO.JAVA FILE</a:t>
            </a:r>
          </a:p>
        </p:txBody>
      </p:sp>
      <p:pic>
        <p:nvPicPr>
          <p:cNvPr id="4" name="Picture 3" descr="A screenshot of a computer&#10;&#10;Description automatically generated">
            <a:extLst>
              <a:ext uri="{FF2B5EF4-FFF2-40B4-BE49-F238E27FC236}">
                <a16:creationId xmlns:a16="http://schemas.microsoft.com/office/drawing/2014/main" id="{C673184C-AEFD-CD94-622B-C024CB6D6927}"/>
              </a:ext>
            </a:extLst>
          </p:cNvPr>
          <p:cNvPicPr>
            <a:picLocks noChangeAspect="1"/>
          </p:cNvPicPr>
          <p:nvPr/>
        </p:nvPicPr>
        <p:blipFill>
          <a:blip r:embed="rId2"/>
          <a:stretch>
            <a:fillRect/>
          </a:stretch>
        </p:blipFill>
        <p:spPr>
          <a:xfrm>
            <a:off x="-53788" y="1227524"/>
            <a:ext cx="9197788" cy="3915975"/>
          </a:xfrm>
          <a:prstGeom prst="rect">
            <a:avLst/>
          </a:prstGeom>
        </p:spPr>
      </p:pic>
    </p:spTree>
    <p:extLst>
      <p:ext uri="{BB962C8B-B14F-4D97-AF65-F5344CB8AC3E}">
        <p14:creationId xmlns:p14="http://schemas.microsoft.com/office/powerpoint/2010/main" val="330338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C5212-4ABE-3C8E-842A-25175422BEE9}"/>
              </a:ext>
            </a:extLst>
          </p:cNvPr>
          <p:cNvSpPr>
            <a:spLocks noGrp="1"/>
          </p:cNvSpPr>
          <p:nvPr>
            <p:ph type="title"/>
          </p:nvPr>
        </p:nvSpPr>
        <p:spPr/>
        <p:txBody>
          <a:bodyPr/>
          <a:lstStyle/>
          <a:p>
            <a:r>
              <a:rPr lang="en-US" dirty="0"/>
              <a:t>RUNNING THE FILE</a:t>
            </a:r>
          </a:p>
        </p:txBody>
      </p:sp>
      <p:pic>
        <p:nvPicPr>
          <p:cNvPr id="4" name="Picture 3" descr="A screenshot of a computer&#10;&#10;Description automatically generated">
            <a:extLst>
              <a:ext uri="{FF2B5EF4-FFF2-40B4-BE49-F238E27FC236}">
                <a16:creationId xmlns:a16="http://schemas.microsoft.com/office/drawing/2014/main" id="{2D4DC00B-6ACC-E353-882D-9A513FA0B97B}"/>
              </a:ext>
            </a:extLst>
          </p:cNvPr>
          <p:cNvPicPr>
            <a:picLocks noChangeAspect="1"/>
          </p:cNvPicPr>
          <p:nvPr/>
        </p:nvPicPr>
        <p:blipFill>
          <a:blip r:embed="rId2"/>
          <a:stretch>
            <a:fillRect/>
          </a:stretch>
        </p:blipFill>
        <p:spPr>
          <a:xfrm>
            <a:off x="0" y="1179978"/>
            <a:ext cx="9143999" cy="3963521"/>
          </a:xfrm>
          <a:prstGeom prst="rect">
            <a:avLst/>
          </a:prstGeom>
        </p:spPr>
      </p:pic>
    </p:spTree>
    <p:extLst>
      <p:ext uri="{BB962C8B-B14F-4D97-AF65-F5344CB8AC3E}">
        <p14:creationId xmlns:p14="http://schemas.microsoft.com/office/powerpoint/2010/main" val="667365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8346B-A25C-B2AF-AD67-448D3A9B2766}"/>
              </a:ext>
            </a:extLst>
          </p:cNvPr>
          <p:cNvSpPr>
            <a:spLocks noGrp="1"/>
          </p:cNvSpPr>
          <p:nvPr>
            <p:ph type="title"/>
          </p:nvPr>
        </p:nvSpPr>
        <p:spPr/>
        <p:txBody>
          <a:bodyPr/>
          <a:lstStyle/>
          <a:p>
            <a:r>
              <a:rPr lang="en-US" dirty="0"/>
              <a:t>Getting on web</a:t>
            </a:r>
          </a:p>
        </p:txBody>
      </p:sp>
      <p:pic>
        <p:nvPicPr>
          <p:cNvPr id="4" name="Picture 3" descr="A screenshot of a computer&#10;&#10;Description automatically generated">
            <a:extLst>
              <a:ext uri="{FF2B5EF4-FFF2-40B4-BE49-F238E27FC236}">
                <a16:creationId xmlns:a16="http://schemas.microsoft.com/office/drawing/2014/main" id="{8EB7B516-1A8E-30CB-1694-600CD8D6631D}"/>
              </a:ext>
            </a:extLst>
          </p:cNvPr>
          <p:cNvPicPr>
            <a:picLocks noChangeAspect="1"/>
          </p:cNvPicPr>
          <p:nvPr/>
        </p:nvPicPr>
        <p:blipFill>
          <a:blip r:embed="rId2"/>
          <a:stretch>
            <a:fillRect/>
          </a:stretch>
        </p:blipFill>
        <p:spPr>
          <a:xfrm>
            <a:off x="0" y="1298589"/>
            <a:ext cx="9144000" cy="3844910"/>
          </a:xfrm>
          <a:prstGeom prst="rect">
            <a:avLst/>
          </a:prstGeom>
        </p:spPr>
      </p:pic>
    </p:spTree>
    <p:extLst>
      <p:ext uri="{BB962C8B-B14F-4D97-AF65-F5344CB8AC3E}">
        <p14:creationId xmlns:p14="http://schemas.microsoft.com/office/powerpoint/2010/main" val="1253733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501B-20B6-A82B-4885-73A39D85A479}"/>
              </a:ext>
            </a:extLst>
          </p:cNvPr>
          <p:cNvSpPr>
            <a:spLocks noGrp="1"/>
          </p:cNvSpPr>
          <p:nvPr>
            <p:ph type="title"/>
          </p:nvPr>
        </p:nvSpPr>
        <p:spPr>
          <a:xfrm>
            <a:off x="466427" y="360500"/>
            <a:ext cx="7704000" cy="572700"/>
          </a:xfrm>
        </p:spPr>
        <p:txBody>
          <a:bodyPr/>
          <a:lstStyle/>
          <a:p>
            <a:r>
              <a:rPr lang="en-US" dirty="0"/>
              <a:t>git</a:t>
            </a:r>
          </a:p>
        </p:txBody>
      </p:sp>
      <p:sp>
        <p:nvSpPr>
          <p:cNvPr id="3" name="Text Placeholder 2">
            <a:extLst>
              <a:ext uri="{FF2B5EF4-FFF2-40B4-BE49-F238E27FC236}">
                <a16:creationId xmlns:a16="http://schemas.microsoft.com/office/drawing/2014/main" id="{A142831F-16A0-CEA8-79F4-468B7C30466B}"/>
              </a:ext>
            </a:extLst>
          </p:cNvPr>
          <p:cNvSpPr>
            <a:spLocks noGrp="1"/>
          </p:cNvSpPr>
          <p:nvPr>
            <p:ph type="body" idx="1"/>
          </p:nvPr>
        </p:nvSpPr>
        <p:spPr>
          <a:xfrm>
            <a:off x="466427" y="1661424"/>
            <a:ext cx="7704000" cy="2813700"/>
          </a:xfrm>
        </p:spPr>
        <p:txBody>
          <a:bodyPr/>
          <a:lstStyle/>
          <a:p>
            <a:pPr lvl="1"/>
            <a:r>
              <a:rPr lang="en-US" sz="1800" b="0" i="0" dirty="0">
                <a:solidFill>
                  <a:schemeClr val="tx1">
                    <a:lumMod val="90000"/>
                  </a:schemeClr>
                </a:solidFill>
                <a:effectLst/>
                <a:latin typeface="Arial" panose="020B0604020202020204" pitchFamily="34" charset="0"/>
              </a:rPr>
              <a:t>WHAT IS GIT?</a:t>
            </a:r>
          </a:p>
          <a:p>
            <a:r>
              <a:rPr lang="en-US" sz="1600" b="0" i="0" dirty="0">
                <a:solidFill>
                  <a:schemeClr val="tx1">
                    <a:lumMod val="90000"/>
                  </a:schemeClr>
                </a:solidFill>
                <a:effectLst/>
                <a:latin typeface="Arial" panose="020B0604020202020204" pitchFamily="34" charset="0"/>
              </a:rPr>
              <a:t>Git is a an </a:t>
            </a:r>
            <a:r>
              <a:rPr lang="en-US" sz="1600" b="0" i="0" u="sng" dirty="0">
                <a:solidFill>
                  <a:schemeClr val="tx1">
                    <a:lumMod val="90000"/>
                  </a:schemeClr>
                </a:solidFill>
                <a:effectLst/>
                <a:latin typeface="Arial" panose="020B0604020202020204" pitchFamily="34" charset="0"/>
                <a:hlinkClick r:id="rId2">
                  <a:extLst>
                    <a:ext uri="{A12FA001-AC4F-418D-AE19-62706E023703}">
                      <ahyp:hlinkClr xmlns:ahyp="http://schemas.microsoft.com/office/drawing/2018/hyperlinkcolor" val="tx"/>
                    </a:ext>
                  </a:extLst>
                </a:hlinkClick>
              </a:rPr>
              <a:t>open source</a:t>
            </a:r>
            <a:r>
              <a:rPr lang="en-US" sz="1600" b="0" i="0" dirty="0">
                <a:solidFill>
                  <a:schemeClr val="tx1">
                    <a:lumMod val="90000"/>
                  </a:schemeClr>
                </a:solidFill>
                <a:effectLst/>
                <a:latin typeface="Arial" panose="020B0604020202020204" pitchFamily="34" charset="0"/>
              </a:rPr>
              <a:t> distributed </a:t>
            </a:r>
            <a:r>
              <a:rPr lang="en-US" sz="1600" b="0" i="0" u="sng" dirty="0">
                <a:solidFill>
                  <a:schemeClr val="tx1">
                    <a:lumMod val="90000"/>
                  </a:schemeClr>
                </a:solidFill>
                <a:effectLst/>
                <a:latin typeface="Arial" panose="020B0604020202020204" pitchFamily="34" charset="0"/>
                <a:hlinkClick r:id="rId3">
                  <a:extLst>
                    <a:ext uri="{A12FA001-AC4F-418D-AE19-62706E023703}">
                      <ahyp:hlinkClr xmlns:ahyp="http://schemas.microsoft.com/office/drawing/2018/hyperlinkcolor" val="tx"/>
                    </a:ext>
                  </a:extLst>
                </a:hlinkClick>
              </a:rPr>
              <a:t>version control</a:t>
            </a:r>
            <a:r>
              <a:rPr lang="en-US" sz="1600" b="0" i="0" dirty="0">
                <a:solidFill>
                  <a:schemeClr val="tx1">
                    <a:lumMod val="90000"/>
                  </a:schemeClr>
                </a:solidFill>
                <a:effectLst/>
                <a:latin typeface="Arial" panose="020B0604020202020204" pitchFamily="34" charset="0"/>
              </a:rPr>
              <a:t> system that is available for free under the </a:t>
            </a:r>
            <a:r>
              <a:rPr lang="en-US" sz="1600" b="0" i="0" dirty="0">
                <a:solidFill>
                  <a:schemeClr val="tx1">
                    <a:lumMod val="90000"/>
                  </a:schemeClr>
                </a:solidFill>
                <a:effectLst/>
                <a:latin typeface="Arial" panose="020B0604020202020204" pitchFamily="34" charset="0"/>
                <a:hlinkClick r:id="rId4">
                  <a:extLst>
                    <a:ext uri="{A12FA001-AC4F-418D-AE19-62706E023703}">
                      <ahyp:hlinkClr xmlns:ahyp="http://schemas.microsoft.com/office/drawing/2018/hyperlinkcolor" val="tx"/>
                    </a:ext>
                  </a:extLst>
                </a:hlinkClick>
              </a:rPr>
              <a:t>GNU General Public License</a:t>
            </a:r>
            <a:r>
              <a:rPr lang="en-US" sz="1600" b="0" i="0" dirty="0">
                <a:solidFill>
                  <a:schemeClr val="tx1">
                    <a:lumMod val="90000"/>
                  </a:schemeClr>
                </a:solidFill>
                <a:effectLst/>
                <a:latin typeface="Arial" panose="020B0604020202020204" pitchFamily="34" charset="0"/>
              </a:rPr>
              <a:t> version</a:t>
            </a:r>
          </a:p>
          <a:p>
            <a:endParaRPr lang="en-US" sz="1600" dirty="0">
              <a:solidFill>
                <a:schemeClr val="tx1">
                  <a:lumMod val="90000"/>
                </a:schemeClr>
              </a:solidFill>
              <a:latin typeface="Arial" panose="020B0604020202020204" pitchFamily="34" charset="0"/>
            </a:endParaRPr>
          </a:p>
          <a:p>
            <a:r>
              <a:rPr lang="en-US" sz="1600" dirty="0">
                <a:solidFill>
                  <a:schemeClr val="tx1">
                    <a:lumMod val="90000"/>
                  </a:schemeClr>
                </a:solidFill>
                <a:latin typeface="Arial" panose="020B0604020202020204" pitchFamily="34" charset="0"/>
              </a:rPr>
              <a:t>WHY WE USE GIT?</a:t>
            </a:r>
          </a:p>
          <a:p>
            <a:pPr marL="139700" indent="0">
              <a:buNone/>
            </a:pPr>
            <a:r>
              <a:rPr lang="en-US" sz="1800" b="0" i="0" dirty="0">
                <a:solidFill>
                  <a:schemeClr val="tx1">
                    <a:lumMod val="90000"/>
                  </a:schemeClr>
                </a:solidFill>
                <a:effectLst/>
                <a:latin typeface="Google Sans"/>
              </a:rPr>
              <a:t>It is a free and open-source version control system used to handle small to very large projects efficiently. Git is used to tracking changes in the source code, enabling multiple developers to work together on non-linear development</a:t>
            </a:r>
            <a:r>
              <a:rPr lang="en-US" sz="2400" b="0" i="0" dirty="0">
                <a:solidFill>
                  <a:srgbClr val="202124"/>
                </a:solidFill>
                <a:effectLst/>
                <a:latin typeface="Google Sans"/>
              </a:rPr>
              <a:t>.</a:t>
            </a:r>
            <a:endParaRPr lang="en-US" sz="1600" dirty="0">
              <a:solidFill>
                <a:schemeClr val="tx1">
                  <a:lumMod val="90000"/>
                </a:schemeClr>
              </a:solidFill>
            </a:endParaRPr>
          </a:p>
        </p:txBody>
      </p:sp>
    </p:spTree>
    <p:extLst>
      <p:ext uri="{BB962C8B-B14F-4D97-AF65-F5344CB8AC3E}">
        <p14:creationId xmlns:p14="http://schemas.microsoft.com/office/powerpoint/2010/main" val="1167737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01A36-A5BD-B53F-3DBB-E0D65357771D}"/>
              </a:ext>
            </a:extLst>
          </p:cNvPr>
          <p:cNvSpPr>
            <a:spLocks noGrp="1"/>
          </p:cNvSpPr>
          <p:nvPr>
            <p:ph type="title"/>
          </p:nvPr>
        </p:nvSpPr>
        <p:spPr/>
        <p:txBody>
          <a:bodyPr/>
          <a:lstStyle/>
          <a:p>
            <a:r>
              <a:rPr lang="en-US" dirty="0"/>
              <a:t>GIT INTIATION</a:t>
            </a:r>
          </a:p>
        </p:txBody>
      </p:sp>
      <p:pic>
        <p:nvPicPr>
          <p:cNvPr id="4" name="Picture 3" descr="A screenshot of a computer&#10;&#10;Description automatically generated">
            <a:extLst>
              <a:ext uri="{FF2B5EF4-FFF2-40B4-BE49-F238E27FC236}">
                <a16:creationId xmlns:a16="http://schemas.microsoft.com/office/drawing/2014/main" id="{6A319937-12D4-8956-7A9A-380757B2912F}"/>
              </a:ext>
            </a:extLst>
          </p:cNvPr>
          <p:cNvPicPr>
            <a:picLocks noChangeAspect="1"/>
          </p:cNvPicPr>
          <p:nvPr/>
        </p:nvPicPr>
        <p:blipFill>
          <a:blip r:embed="rId2"/>
          <a:stretch>
            <a:fillRect/>
          </a:stretch>
        </p:blipFill>
        <p:spPr>
          <a:xfrm>
            <a:off x="263557" y="1229445"/>
            <a:ext cx="8329492" cy="3914055"/>
          </a:xfrm>
          <a:prstGeom prst="rect">
            <a:avLst/>
          </a:prstGeom>
        </p:spPr>
      </p:pic>
    </p:spTree>
    <p:extLst>
      <p:ext uri="{BB962C8B-B14F-4D97-AF65-F5344CB8AC3E}">
        <p14:creationId xmlns:p14="http://schemas.microsoft.com/office/powerpoint/2010/main" val="24008761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C12AB-60E6-84D3-3D1B-B84C1152E811}"/>
              </a:ext>
            </a:extLst>
          </p:cNvPr>
          <p:cNvSpPr>
            <a:spLocks noGrp="1"/>
          </p:cNvSpPr>
          <p:nvPr>
            <p:ph type="title"/>
          </p:nvPr>
        </p:nvSpPr>
        <p:spPr/>
        <p:txBody>
          <a:bodyPr/>
          <a:lstStyle/>
          <a:p>
            <a:r>
              <a:rPr lang="en-US" dirty="0"/>
              <a:t>GIT COMMITING AND PUSHING</a:t>
            </a:r>
          </a:p>
        </p:txBody>
      </p:sp>
      <p:pic>
        <p:nvPicPr>
          <p:cNvPr id="4" name="Picture 3" descr="A screenshot of a computer&#10;&#10;Description automatically generated">
            <a:extLst>
              <a:ext uri="{FF2B5EF4-FFF2-40B4-BE49-F238E27FC236}">
                <a16:creationId xmlns:a16="http://schemas.microsoft.com/office/drawing/2014/main" id="{65EFF6AD-0FF3-6844-5A9F-B851622175F2}"/>
              </a:ext>
            </a:extLst>
          </p:cNvPr>
          <p:cNvPicPr>
            <a:picLocks noChangeAspect="1"/>
          </p:cNvPicPr>
          <p:nvPr/>
        </p:nvPicPr>
        <p:blipFill>
          <a:blip r:embed="rId2"/>
          <a:stretch>
            <a:fillRect/>
          </a:stretch>
        </p:blipFill>
        <p:spPr>
          <a:xfrm>
            <a:off x="-30736" y="1110103"/>
            <a:ext cx="9205472" cy="4106156"/>
          </a:xfrm>
          <a:prstGeom prst="rect">
            <a:avLst/>
          </a:prstGeom>
        </p:spPr>
      </p:pic>
    </p:spTree>
    <p:extLst>
      <p:ext uri="{BB962C8B-B14F-4D97-AF65-F5344CB8AC3E}">
        <p14:creationId xmlns:p14="http://schemas.microsoft.com/office/powerpoint/2010/main" val="7386367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04984-77B5-17F1-80EE-A986722D7A21}"/>
              </a:ext>
            </a:extLst>
          </p:cNvPr>
          <p:cNvSpPr>
            <a:spLocks noGrp="1"/>
          </p:cNvSpPr>
          <p:nvPr>
            <p:ph type="title"/>
          </p:nvPr>
        </p:nvSpPr>
        <p:spPr/>
        <p:txBody>
          <a:bodyPr/>
          <a:lstStyle/>
          <a:p>
            <a:r>
              <a:rPr lang="en-US" dirty="0"/>
              <a:t>CREATE A GIT REPOSITRY</a:t>
            </a:r>
          </a:p>
        </p:txBody>
      </p:sp>
      <p:pic>
        <p:nvPicPr>
          <p:cNvPr id="4" name="Picture 3" descr="A screenshot of a computer&#10;&#10;Description automatically generated">
            <a:extLst>
              <a:ext uri="{FF2B5EF4-FFF2-40B4-BE49-F238E27FC236}">
                <a16:creationId xmlns:a16="http://schemas.microsoft.com/office/drawing/2014/main" id="{8E589B28-9F50-8F7B-2071-628D2A33B2E0}"/>
              </a:ext>
            </a:extLst>
          </p:cNvPr>
          <p:cNvPicPr>
            <a:picLocks noChangeAspect="1"/>
          </p:cNvPicPr>
          <p:nvPr/>
        </p:nvPicPr>
        <p:blipFill>
          <a:blip r:embed="rId2"/>
          <a:stretch>
            <a:fillRect/>
          </a:stretch>
        </p:blipFill>
        <p:spPr>
          <a:xfrm>
            <a:off x="-40719" y="1115203"/>
            <a:ext cx="9005687" cy="4028297"/>
          </a:xfrm>
          <a:prstGeom prst="rect">
            <a:avLst/>
          </a:prstGeom>
        </p:spPr>
      </p:pic>
    </p:spTree>
    <p:extLst>
      <p:ext uri="{BB962C8B-B14F-4D97-AF65-F5344CB8AC3E}">
        <p14:creationId xmlns:p14="http://schemas.microsoft.com/office/powerpoint/2010/main" val="1242770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4704C-6E7A-4DC4-22B3-4960BCFA894C}"/>
              </a:ext>
            </a:extLst>
          </p:cNvPr>
          <p:cNvSpPr>
            <a:spLocks noGrp="1"/>
          </p:cNvSpPr>
          <p:nvPr>
            <p:ph type="title"/>
          </p:nvPr>
        </p:nvSpPr>
        <p:spPr/>
        <p:txBody>
          <a:bodyPr/>
          <a:lstStyle/>
          <a:p>
            <a:r>
              <a:rPr lang="en-US" dirty="0"/>
              <a:t>PUSHING TO MASTER</a:t>
            </a:r>
          </a:p>
        </p:txBody>
      </p:sp>
      <p:pic>
        <p:nvPicPr>
          <p:cNvPr id="4" name="Picture 3" descr="A screenshot of a computer&#10;&#10;Description automatically generated">
            <a:extLst>
              <a:ext uri="{FF2B5EF4-FFF2-40B4-BE49-F238E27FC236}">
                <a16:creationId xmlns:a16="http://schemas.microsoft.com/office/drawing/2014/main" id="{D06FF14D-3A2D-6BC5-38A7-0E0BCC7393AA}"/>
              </a:ext>
            </a:extLst>
          </p:cNvPr>
          <p:cNvPicPr>
            <a:picLocks noChangeAspect="1"/>
          </p:cNvPicPr>
          <p:nvPr/>
        </p:nvPicPr>
        <p:blipFill>
          <a:blip r:embed="rId2"/>
          <a:stretch>
            <a:fillRect/>
          </a:stretch>
        </p:blipFill>
        <p:spPr>
          <a:xfrm>
            <a:off x="0" y="1260182"/>
            <a:ext cx="9144000" cy="3693858"/>
          </a:xfrm>
          <a:prstGeom prst="rect">
            <a:avLst/>
          </a:prstGeom>
        </p:spPr>
      </p:pic>
    </p:spTree>
    <p:extLst>
      <p:ext uri="{BB962C8B-B14F-4D97-AF65-F5344CB8AC3E}">
        <p14:creationId xmlns:p14="http://schemas.microsoft.com/office/powerpoint/2010/main" val="3080868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8CE63-661C-FE1C-CB88-A8B9330487B7}"/>
              </a:ext>
            </a:extLst>
          </p:cNvPr>
          <p:cNvSpPr>
            <a:spLocks noGrp="1"/>
          </p:cNvSpPr>
          <p:nvPr>
            <p:ph type="title"/>
          </p:nvPr>
        </p:nvSpPr>
        <p:spPr/>
        <p:txBody>
          <a:bodyPr/>
          <a:lstStyle/>
          <a:p>
            <a:r>
              <a:rPr lang="en-US" sz="2400" dirty="0"/>
              <a:t>AFTER THAT CHECK BY REFRESHING IT</a:t>
            </a:r>
          </a:p>
        </p:txBody>
      </p:sp>
      <p:pic>
        <p:nvPicPr>
          <p:cNvPr id="4" name="Picture 3" descr="A screenshot of a computer&#10;&#10;Description automatically generated">
            <a:extLst>
              <a:ext uri="{FF2B5EF4-FFF2-40B4-BE49-F238E27FC236}">
                <a16:creationId xmlns:a16="http://schemas.microsoft.com/office/drawing/2014/main" id="{9660A015-36A6-36FE-B18C-2D7B0BF0C182}"/>
              </a:ext>
            </a:extLst>
          </p:cNvPr>
          <p:cNvPicPr>
            <a:picLocks noChangeAspect="1"/>
          </p:cNvPicPr>
          <p:nvPr/>
        </p:nvPicPr>
        <p:blipFill>
          <a:blip r:embed="rId2"/>
          <a:stretch>
            <a:fillRect/>
          </a:stretch>
        </p:blipFill>
        <p:spPr>
          <a:xfrm>
            <a:off x="0" y="1197509"/>
            <a:ext cx="9144000" cy="3945990"/>
          </a:xfrm>
          <a:prstGeom prst="rect">
            <a:avLst/>
          </a:prstGeom>
        </p:spPr>
      </p:pic>
    </p:spTree>
    <p:extLst>
      <p:ext uri="{BB962C8B-B14F-4D97-AF65-F5344CB8AC3E}">
        <p14:creationId xmlns:p14="http://schemas.microsoft.com/office/powerpoint/2010/main" val="2512895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4"/>
                </a:solidFill>
              </a:rPr>
              <a:t>DOCKER</a:t>
            </a:r>
            <a:endParaRPr dirty="0">
              <a:solidFill>
                <a:schemeClr val="accent4"/>
              </a:solidFill>
            </a:endParaRPr>
          </a:p>
        </p:txBody>
      </p:sp>
      <p:sp>
        <p:nvSpPr>
          <p:cNvPr id="524" name="Google Shape;524;p39"/>
          <p:cNvSpPr txBox="1">
            <a:spLocks noGrp="1"/>
          </p:cNvSpPr>
          <p:nvPr>
            <p:ph type="subTitle" idx="1"/>
          </p:nvPr>
        </p:nvSpPr>
        <p:spPr>
          <a:xfrm>
            <a:off x="997700" y="2096375"/>
            <a:ext cx="2373000" cy="13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chemeClr val="tx1">
                    <a:lumMod val="90000"/>
                  </a:schemeClr>
                </a:solidFill>
                <a:effectLst/>
                <a:latin typeface="Google Sans"/>
              </a:rPr>
              <a:t>Docker is an open source platform that enables developers to build, deploy, run, update and manage containers</a:t>
            </a:r>
            <a:endParaRPr dirty="0">
              <a:solidFill>
                <a:schemeClr val="tx1">
                  <a:lumMod val="90000"/>
                </a:schemeClr>
              </a:solidFill>
            </a:endParaRPr>
          </a:p>
        </p:txBody>
      </p:sp>
      <p:sp>
        <p:nvSpPr>
          <p:cNvPr id="525" name="Google Shape;525;p39"/>
          <p:cNvSpPr txBox="1">
            <a:spLocks noGrp="1"/>
          </p:cNvSpPr>
          <p:nvPr>
            <p:ph type="subTitle" idx="2"/>
          </p:nvPr>
        </p:nvSpPr>
        <p:spPr>
          <a:xfrm>
            <a:off x="3522987" y="2756375"/>
            <a:ext cx="2373000" cy="13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chemeClr val="tx1"/>
                </a:solidFill>
                <a:effectLst/>
                <a:latin typeface="Google Sans"/>
              </a:rPr>
              <a:t>Docker streamlines the development lifecycle by allowing developers to work in standardized environments using local containers which provide your applications and services.</a:t>
            </a:r>
            <a:endParaRPr dirty="0">
              <a:solidFill>
                <a:schemeClr val="tx1"/>
              </a:solidFill>
            </a:endParaRPr>
          </a:p>
        </p:txBody>
      </p:sp>
      <p:sp>
        <p:nvSpPr>
          <p:cNvPr id="527" name="Google Shape;527;p39"/>
          <p:cNvSpPr txBox="1">
            <a:spLocks noGrp="1"/>
          </p:cNvSpPr>
          <p:nvPr>
            <p:ph type="subTitle" idx="4"/>
          </p:nvPr>
        </p:nvSpPr>
        <p:spPr>
          <a:xfrm>
            <a:off x="720000" y="1436375"/>
            <a:ext cx="2416800" cy="66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t>WHAT IS DOCKER?</a:t>
            </a:r>
            <a:endParaRPr sz="1600" dirty="0"/>
          </a:p>
        </p:txBody>
      </p:sp>
      <p:sp>
        <p:nvSpPr>
          <p:cNvPr id="528" name="Google Shape;528;p39"/>
          <p:cNvSpPr txBox="1">
            <a:spLocks noGrp="1"/>
          </p:cNvSpPr>
          <p:nvPr>
            <p:ph type="subTitle" idx="5"/>
          </p:nvPr>
        </p:nvSpPr>
        <p:spPr>
          <a:xfrm>
            <a:off x="3292047" y="2096375"/>
            <a:ext cx="2416800" cy="66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a:t>WHY WE USE DOCKER?</a:t>
            </a:r>
            <a:endParaRPr sz="1800" dirty="0"/>
          </a:p>
        </p:txBody>
      </p:sp>
      <p:grpSp>
        <p:nvGrpSpPr>
          <p:cNvPr id="530" name="Google Shape;530;p39"/>
          <p:cNvGrpSpPr/>
          <p:nvPr/>
        </p:nvGrpSpPr>
        <p:grpSpPr>
          <a:xfrm>
            <a:off x="350039" y="3944000"/>
            <a:ext cx="2536147" cy="887325"/>
            <a:chOff x="880714" y="3731738"/>
            <a:chExt cx="2536147" cy="887325"/>
          </a:xfrm>
        </p:grpSpPr>
        <p:sp>
          <p:nvSpPr>
            <p:cNvPr id="531" name="Google Shape;531;p39"/>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9"/>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9"/>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9"/>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 name="Google Shape;544;p39"/>
          <p:cNvSpPr txBox="1"/>
          <p:nvPr/>
        </p:nvSpPr>
        <p:spPr>
          <a:xfrm>
            <a:off x="6983275" y="1301465"/>
            <a:ext cx="1447500" cy="546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pic>
        <p:nvPicPr>
          <p:cNvPr id="3074" name="Picture 2" descr="Press and Media Resources - Docker">
            <a:extLst>
              <a:ext uri="{FF2B5EF4-FFF2-40B4-BE49-F238E27FC236}">
                <a16:creationId xmlns:a16="http://schemas.microsoft.com/office/drawing/2014/main" id="{E7688AFA-E74F-BDF5-30F1-47F14C527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6048" y="2730892"/>
            <a:ext cx="1899516" cy="16262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3"/>
          <p:cNvSpPr txBox="1">
            <a:spLocks noGrp="1"/>
          </p:cNvSpPr>
          <p:nvPr>
            <p:ph type="title"/>
          </p:nvPr>
        </p:nvSpPr>
        <p:spPr>
          <a:xfrm>
            <a:off x="713225" y="445025"/>
            <a:ext cx="771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a:t>
            </a:r>
            <a:r>
              <a:rPr lang="en">
                <a:solidFill>
                  <a:schemeClr val="accent4"/>
                </a:solidFill>
              </a:rPr>
              <a:t>of contents</a:t>
            </a:r>
            <a:endParaRPr>
              <a:solidFill>
                <a:schemeClr val="accent4"/>
              </a:solidFill>
            </a:endParaRPr>
          </a:p>
        </p:txBody>
      </p:sp>
      <p:sp>
        <p:nvSpPr>
          <p:cNvPr id="307" name="Google Shape;307;p33"/>
          <p:cNvSpPr txBox="1">
            <a:spLocks noGrp="1"/>
          </p:cNvSpPr>
          <p:nvPr>
            <p:ph type="subTitle" idx="1"/>
          </p:nvPr>
        </p:nvSpPr>
        <p:spPr>
          <a:xfrm>
            <a:off x="2472000" y="1832950"/>
            <a:ext cx="420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 </a:t>
            </a:r>
            <a:endParaRPr/>
          </a:p>
        </p:txBody>
      </p:sp>
      <p:sp>
        <p:nvSpPr>
          <p:cNvPr id="308" name="Google Shape;308;p33"/>
          <p:cNvSpPr txBox="1">
            <a:spLocks noGrp="1"/>
          </p:cNvSpPr>
          <p:nvPr>
            <p:ph type="subTitle" idx="2"/>
          </p:nvPr>
        </p:nvSpPr>
        <p:spPr>
          <a:xfrm>
            <a:off x="3175501" y="2833427"/>
            <a:ext cx="420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09" name="Google Shape;309;p33"/>
          <p:cNvSpPr txBox="1">
            <a:spLocks noGrp="1"/>
          </p:cNvSpPr>
          <p:nvPr>
            <p:ph type="subTitle" idx="3"/>
          </p:nvPr>
        </p:nvSpPr>
        <p:spPr>
          <a:xfrm>
            <a:off x="3504027" y="3834248"/>
            <a:ext cx="420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10" name="Google Shape;310;p33"/>
          <p:cNvSpPr txBox="1">
            <a:spLocks noGrp="1"/>
          </p:cNvSpPr>
          <p:nvPr>
            <p:ph type="title" idx="4"/>
          </p:nvPr>
        </p:nvSpPr>
        <p:spPr>
          <a:xfrm>
            <a:off x="1869900" y="1470525"/>
            <a:ext cx="602100" cy="39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11" name="Google Shape;311;p33"/>
          <p:cNvSpPr txBox="1">
            <a:spLocks noGrp="1"/>
          </p:cNvSpPr>
          <p:nvPr>
            <p:ph type="title" idx="5"/>
          </p:nvPr>
        </p:nvSpPr>
        <p:spPr>
          <a:xfrm>
            <a:off x="2573400" y="2482425"/>
            <a:ext cx="602100" cy="39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12" name="Google Shape;312;p33"/>
          <p:cNvSpPr txBox="1">
            <a:spLocks noGrp="1"/>
          </p:cNvSpPr>
          <p:nvPr>
            <p:ph type="title" idx="6"/>
          </p:nvPr>
        </p:nvSpPr>
        <p:spPr>
          <a:xfrm>
            <a:off x="2891275" y="3494325"/>
            <a:ext cx="602100" cy="32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13" name="Google Shape;313;p33"/>
          <p:cNvSpPr txBox="1">
            <a:spLocks noGrp="1"/>
          </p:cNvSpPr>
          <p:nvPr>
            <p:ph type="subTitle" idx="7"/>
          </p:nvPr>
        </p:nvSpPr>
        <p:spPr>
          <a:xfrm>
            <a:off x="2472000" y="1470525"/>
            <a:ext cx="42096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Introduction</a:t>
            </a:r>
            <a:endParaRPr dirty="0"/>
          </a:p>
        </p:txBody>
      </p:sp>
      <p:sp>
        <p:nvSpPr>
          <p:cNvPr id="314" name="Google Shape;314;p33"/>
          <p:cNvSpPr txBox="1">
            <a:spLocks noGrp="1"/>
          </p:cNvSpPr>
          <p:nvPr>
            <p:ph type="subTitle" idx="8"/>
          </p:nvPr>
        </p:nvSpPr>
        <p:spPr>
          <a:xfrm>
            <a:off x="3175500" y="2482425"/>
            <a:ext cx="42096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Creation</a:t>
            </a:r>
            <a:endParaRPr dirty="0"/>
          </a:p>
        </p:txBody>
      </p:sp>
      <p:sp>
        <p:nvSpPr>
          <p:cNvPr id="315" name="Google Shape;315;p33"/>
          <p:cNvSpPr txBox="1">
            <a:spLocks noGrp="1"/>
          </p:cNvSpPr>
          <p:nvPr>
            <p:ph type="subTitle" idx="9"/>
          </p:nvPr>
        </p:nvSpPr>
        <p:spPr>
          <a:xfrm>
            <a:off x="3504025" y="3494325"/>
            <a:ext cx="42096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Working</a:t>
            </a:r>
            <a:endParaRPr dirty="0"/>
          </a:p>
        </p:txBody>
      </p:sp>
      <p:grpSp>
        <p:nvGrpSpPr>
          <p:cNvPr id="316" name="Google Shape;316;p33"/>
          <p:cNvGrpSpPr/>
          <p:nvPr/>
        </p:nvGrpSpPr>
        <p:grpSpPr>
          <a:xfrm>
            <a:off x="358925" y="1867675"/>
            <a:ext cx="2142175" cy="2736325"/>
            <a:chOff x="358925" y="1867675"/>
            <a:chExt cx="2142175" cy="2736325"/>
          </a:xfrm>
        </p:grpSpPr>
        <p:sp>
          <p:nvSpPr>
            <p:cNvPr id="317" name="Google Shape;317;p33"/>
            <p:cNvSpPr/>
            <p:nvPr/>
          </p:nvSpPr>
          <p:spPr>
            <a:xfrm>
              <a:off x="358925" y="1876250"/>
              <a:ext cx="2910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3"/>
            <p:cNvSpPr/>
            <p:nvPr/>
          </p:nvSpPr>
          <p:spPr>
            <a:xfrm>
              <a:off x="757650" y="1867675"/>
              <a:ext cx="291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358925" y="2188475"/>
              <a:ext cx="2910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3"/>
            <p:cNvSpPr/>
            <p:nvPr/>
          </p:nvSpPr>
          <p:spPr>
            <a:xfrm>
              <a:off x="358925" y="2515188"/>
              <a:ext cx="2910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3"/>
            <p:cNvSpPr/>
            <p:nvPr/>
          </p:nvSpPr>
          <p:spPr>
            <a:xfrm>
              <a:off x="358925" y="2841925"/>
              <a:ext cx="2910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a:off x="709062" y="2841925"/>
              <a:ext cx="2979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1059518" y="2841925"/>
              <a:ext cx="2328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3"/>
            <p:cNvSpPr/>
            <p:nvPr/>
          </p:nvSpPr>
          <p:spPr>
            <a:xfrm>
              <a:off x="358925" y="3152500"/>
              <a:ext cx="2685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3"/>
            <p:cNvSpPr/>
            <p:nvPr/>
          </p:nvSpPr>
          <p:spPr>
            <a:xfrm>
              <a:off x="358925" y="3495350"/>
              <a:ext cx="2685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3"/>
            <p:cNvSpPr/>
            <p:nvPr/>
          </p:nvSpPr>
          <p:spPr>
            <a:xfrm>
              <a:off x="358925" y="3804275"/>
              <a:ext cx="2685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a:off x="358925" y="4113200"/>
              <a:ext cx="268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a:off x="709062" y="3152500"/>
              <a:ext cx="214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a:off x="683525" y="3495350"/>
              <a:ext cx="2148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a:off x="709062" y="3804275"/>
              <a:ext cx="2148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a:off x="709062" y="4130163"/>
              <a:ext cx="2148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3"/>
            <p:cNvSpPr/>
            <p:nvPr/>
          </p:nvSpPr>
          <p:spPr>
            <a:xfrm>
              <a:off x="709062" y="4456050"/>
              <a:ext cx="2148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3"/>
            <p:cNvSpPr/>
            <p:nvPr/>
          </p:nvSpPr>
          <p:spPr>
            <a:xfrm>
              <a:off x="973809" y="3152500"/>
              <a:ext cx="4155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3"/>
            <p:cNvSpPr/>
            <p:nvPr/>
          </p:nvSpPr>
          <p:spPr>
            <a:xfrm>
              <a:off x="973809" y="3495350"/>
              <a:ext cx="5802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3"/>
            <p:cNvSpPr/>
            <p:nvPr/>
          </p:nvSpPr>
          <p:spPr>
            <a:xfrm>
              <a:off x="994246" y="3804275"/>
              <a:ext cx="6756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3"/>
            <p:cNvSpPr/>
            <p:nvPr/>
          </p:nvSpPr>
          <p:spPr>
            <a:xfrm>
              <a:off x="994246" y="4148775"/>
              <a:ext cx="675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3"/>
            <p:cNvSpPr/>
            <p:nvPr/>
          </p:nvSpPr>
          <p:spPr>
            <a:xfrm>
              <a:off x="994246" y="4456050"/>
              <a:ext cx="675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3"/>
            <p:cNvSpPr/>
            <p:nvPr/>
          </p:nvSpPr>
          <p:spPr>
            <a:xfrm>
              <a:off x="1439171" y="3152500"/>
              <a:ext cx="3783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3"/>
            <p:cNvSpPr/>
            <p:nvPr/>
          </p:nvSpPr>
          <p:spPr>
            <a:xfrm>
              <a:off x="1629567" y="3478388"/>
              <a:ext cx="3783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3"/>
            <p:cNvSpPr/>
            <p:nvPr/>
          </p:nvSpPr>
          <p:spPr>
            <a:xfrm>
              <a:off x="1740173" y="3804300"/>
              <a:ext cx="2328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3"/>
            <p:cNvSpPr/>
            <p:nvPr/>
          </p:nvSpPr>
          <p:spPr>
            <a:xfrm>
              <a:off x="1740173" y="4456100"/>
              <a:ext cx="232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3"/>
            <p:cNvSpPr/>
            <p:nvPr/>
          </p:nvSpPr>
          <p:spPr>
            <a:xfrm>
              <a:off x="757650" y="2182588"/>
              <a:ext cx="5802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3"/>
            <p:cNvSpPr/>
            <p:nvPr/>
          </p:nvSpPr>
          <p:spPr>
            <a:xfrm>
              <a:off x="757650" y="2512250"/>
              <a:ext cx="5802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3"/>
            <p:cNvSpPr/>
            <p:nvPr/>
          </p:nvSpPr>
          <p:spPr>
            <a:xfrm>
              <a:off x="1445575" y="2509300"/>
              <a:ext cx="2979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3"/>
            <p:cNvSpPr/>
            <p:nvPr/>
          </p:nvSpPr>
          <p:spPr>
            <a:xfrm>
              <a:off x="1344900" y="2841925"/>
              <a:ext cx="2979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3"/>
            <p:cNvSpPr/>
            <p:nvPr/>
          </p:nvSpPr>
          <p:spPr>
            <a:xfrm>
              <a:off x="1740250" y="4148775"/>
              <a:ext cx="4578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3"/>
            <p:cNvSpPr/>
            <p:nvPr/>
          </p:nvSpPr>
          <p:spPr>
            <a:xfrm>
              <a:off x="2043300" y="4456050"/>
              <a:ext cx="4578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C7438-20E0-7216-0B7E-54D627BC30E7}"/>
              </a:ext>
            </a:extLst>
          </p:cNvPr>
          <p:cNvSpPr>
            <a:spLocks noGrp="1"/>
          </p:cNvSpPr>
          <p:nvPr>
            <p:ph type="title"/>
          </p:nvPr>
        </p:nvSpPr>
        <p:spPr/>
        <p:txBody>
          <a:bodyPr/>
          <a:lstStyle/>
          <a:p>
            <a:r>
              <a:rPr lang="en-US" dirty="0"/>
              <a:t>WHAT IS CI/CD?</a:t>
            </a:r>
          </a:p>
        </p:txBody>
      </p:sp>
      <p:sp>
        <p:nvSpPr>
          <p:cNvPr id="3" name="Subtitle 2">
            <a:extLst>
              <a:ext uri="{FF2B5EF4-FFF2-40B4-BE49-F238E27FC236}">
                <a16:creationId xmlns:a16="http://schemas.microsoft.com/office/drawing/2014/main" id="{030E331B-50B7-3C9B-DA08-80DF59573438}"/>
              </a:ext>
            </a:extLst>
          </p:cNvPr>
          <p:cNvSpPr>
            <a:spLocks noGrp="1"/>
          </p:cNvSpPr>
          <p:nvPr>
            <p:ph type="subTitle" idx="1"/>
          </p:nvPr>
        </p:nvSpPr>
        <p:spPr>
          <a:xfrm>
            <a:off x="4785493" y="2246049"/>
            <a:ext cx="4081882" cy="2452425"/>
          </a:xfrm>
        </p:spPr>
        <p:txBody>
          <a:bodyPr/>
          <a:lstStyle/>
          <a:p>
            <a:r>
              <a:rPr lang="en-US" b="0" i="0" dirty="0">
                <a:solidFill>
                  <a:schemeClr val="tx1">
                    <a:lumMod val="90000"/>
                  </a:schemeClr>
                </a:solidFill>
                <a:effectLst/>
                <a:latin typeface="Google Sans"/>
              </a:rPr>
              <a:t>Continuous deployment is a strategy in software development where code changes to an application are released automatically into the production environment. This automation is driven by a series of predefined tests. Once new updates pass those tests, the system pushes the updates directly to the software's users.</a:t>
            </a:r>
            <a:endParaRPr lang="en-US" dirty="0">
              <a:solidFill>
                <a:schemeClr val="tx1">
                  <a:lumMod val="90000"/>
                </a:schemeClr>
              </a:solidFill>
            </a:endParaRPr>
          </a:p>
        </p:txBody>
      </p:sp>
      <p:sp>
        <p:nvSpPr>
          <p:cNvPr id="4" name="Subtitle 3">
            <a:extLst>
              <a:ext uri="{FF2B5EF4-FFF2-40B4-BE49-F238E27FC236}">
                <a16:creationId xmlns:a16="http://schemas.microsoft.com/office/drawing/2014/main" id="{23257355-A1F0-8E73-B674-6057810158BD}"/>
              </a:ext>
            </a:extLst>
          </p:cNvPr>
          <p:cNvSpPr>
            <a:spLocks noGrp="1"/>
          </p:cNvSpPr>
          <p:nvPr>
            <p:ph type="subTitle" idx="2"/>
          </p:nvPr>
        </p:nvSpPr>
        <p:spPr>
          <a:xfrm>
            <a:off x="361150" y="2246051"/>
            <a:ext cx="4135925" cy="2452424"/>
          </a:xfrm>
        </p:spPr>
        <p:txBody>
          <a:bodyPr/>
          <a:lstStyle/>
          <a:p>
            <a:r>
              <a:rPr lang="en-US" b="0" i="0" dirty="0">
                <a:solidFill>
                  <a:schemeClr val="tx1">
                    <a:lumMod val="90000"/>
                  </a:schemeClr>
                </a:solidFill>
                <a:effectLst/>
                <a:latin typeface="Google Sans"/>
              </a:rPr>
              <a:t>Continuous integration refers to the build and unit testing stages of the software release process. Every revision that is committed triggers an automated build and test. With continuous delivery, code changes are automatically built, tested, and prepared for a release to production.</a:t>
            </a:r>
            <a:endParaRPr lang="en-US" dirty="0">
              <a:solidFill>
                <a:schemeClr val="tx1">
                  <a:lumMod val="90000"/>
                </a:schemeClr>
              </a:solidFill>
            </a:endParaRPr>
          </a:p>
        </p:txBody>
      </p:sp>
      <p:sp>
        <p:nvSpPr>
          <p:cNvPr id="5" name="Subtitle 4">
            <a:extLst>
              <a:ext uri="{FF2B5EF4-FFF2-40B4-BE49-F238E27FC236}">
                <a16:creationId xmlns:a16="http://schemas.microsoft.com/office/drawing/2014/main" id="{BBBCEC03-022C-3542-C4CC-528119EB320E}"/>
              </a:ext>
            </a:extLst>
          </p:cNvPr>
          <p:cNvSpPr>
            <a:spLocks noGrp="1"/>
          </p:cNvSpPr>
          <p:nvPr>
            <p:ph type="subTitle" idx="3"/>
          </p:nvPr>
        </p:nvSpPr>
        <p:spPr>
          <a:xfrm>
            <a:off x="361150" y="1687150"/>
            <a:ext cx="4210850" cy="558900"/>
          </a:xfrm>
        </p:spPr>
        <p:txBody>
          <a:bodyPr/>
          <a:lstStyle/>
          <a:p>
            <a:r>
              <a:rPr lang="en-US" dirty="0"/>
              <a:t>CONTINOUS INTEGRATION</a:t>
            </a:r>
          </a:p>
        </p:txBody>
      </p:sp>
      <p:sp>
        <p:nvSpPr>
          <p:cNvPr id="6" name="Subtitle 5">
            <a:extLst>
              <a:ext uri="{FF2B5EF4-FFF2-40B4-BE49-F238E27FC236}">
                <a16:creationId xmlns:a16="http://schemas.microsoft.com/office/drawing/2014/main" id="{298E194E-0B0C-818A-02F5-EA2A35E92ABF}"/>
              </a:ext>
            </a:extLst>
          </p:cNvPr>
          <p:cNvSpPr>
            <a:spLocks noGrp="1"/>
          </p:cNvSpPr>
          <p:nvPr>
            <p:ph type="subTitle" idx="4"/>
          </p:nvPr>
        </p:nvSpPr>
        <p:spPr>
          <a:xfrm>
            <a:off x="4497075" y="1687150"/>
            <a:ext cx="4477876" cy="558900"/>
          </a:xfrm>
        </p:spPr>
        <p:txBody>
          <a:bodyPr/>
          <a:lstStyle/>
          <a:p>
            <a:r>
              <a:rPr lang="en-US" dirty="0"/>
              <a:t>CONTINOUS DEPLOYMENT</a:t>
            </a:r>
          </a:p>
        </p:txBody>
      </p:sp>
    </p:spTree>
    <p:extLst>
      <p:ext uri="{BB962C8B-B14F-4D97-AF65-F5344CB8AC3E}">
        <p14:creationId xmlns:p14="http://schemas.microsoft.com/office/powerpoint/2010/main" val="3913337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9DF76-35F3-3F35-29E0-BE0A24D8C6E1}"/>
              </a:ext>
            </a:extLst>
          </p:cNvPr>
          <p:cNvSpPr>
            <a:spLocks noGrp="1"/>
          </p:cNvSpPr>
          <p:nvPr>
            <p:ph type="title"/>
          </p:nvPr>
        </p:nvSpPr>
        <p:spPr/>
        <p:txBody>
          <a:bodyPr/>
          <a:lstStyle/>
          <a:p>
            <a:r>
              <a:rPr lang="en-US" dirty="0"/>
              <a:t>WHAT IS CI/CD PIPELINE?</a:t>
            </a:r>
          </a:p>
        </p:txBody>
      </p:sp>
      <p:pic>
        <p:nvPicPr>
          <p:cNvPr id="4098" name="Picture 2" descr="A Step by Step Guide to Create a CI/CD Pipeline with AWS Services -">
            <a:extLst>
              <a:ext uri="{FF2B5EF4-FFF2-40B4-BE49-F238E27FC236}">
                <a16:creationId xmlns:a16="http://schemas.microsoft.com/office/drawing/2014/main" id="{835AB1AA-B12B-455D-D471-F0716B0AE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91" y="1594958"/>
            <a:ext cx="7703999"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7335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40"/>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Practical </a:t>
            </a:r>
            <a:r>
              <a:rPr lang="en">
                <a:solidFill>
                  <a:schemeClr val="accent4"/>
                </a:solidFill>
              </a:rPr>
              <a:t>exercise </a:t>
            </a:r>
            <a:r>
              <a:rPr lang="en">
                <a:solidFill>
                  <a:schemeClr val="lt2"/>
                </a:solidFill>
              </a:rPr>
              <a:t>01</a:t>
            </a:r>
            <a:endParaRPr>
              <a:solidFill>
                <a:schemeClr val="lt2"/>
              </a:solidFill>
            </a:endParaRPr>
          </a:p>
        </p:txBody>
      </p:sp>
      <p:grpSp>
        <p:nvGrpSpPr>
          <p:cNvPr id="550" name="Google Shape;550;p40"/>
          <p:cNvGrpSpPr/>
          <p:nvPr/>
        </p:nvGrpSpPr>
        <p:grpSpPr>
          <a:xfrm>
            <a:off x="542297" y="1549414"/>
            <a:ext cx="2391310" cy="3054560"/>
            <a:chOff x="358925" y="1867675"/>
            <a:chExt cx="2142175" cy="2736325"/>
          </a:xfrm>
        </p:grpSpPr>
        <p:sp>
          <p:nvSpPr>
            <p:cNvPr id="551" name="Google Shape;551;p40"/>
            <p:cNvSpPr/>
            <p:nvPr/>
          </p:nvSpPr>
          <p:spPr>
            <a:xfrm>
              <a:off x="358925" y="1876250"/>
              <a:ext cx="2910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0"/>
            <p:cNvSpPr/>
            <p:nvPr/>
          </p:nvSpPr>
          <p:spPr>
            <a:xfrm>
              <a:off x="757650" y="1867675"/>
              <a:ext cx="291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0"/>
            <p:cNvSpPr/>
            <p:nvPr/>
          </p:nvSpPr>
          <p:spPr>
            <a:xfrm>
              <a:off x="358925" y="2188475"/>
              <a:ext cx="2910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0"/>
            <p:cNvSpPr/>
            <p:nvPr/>
          </p:nvSpPr>
          <p:spPr>
            <a:xfrm>
              <a:off x="358925" y="2515188"/>
              <a:ext cx="2910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0"/>
            <p:cNvSpPr/>
            <p:nvPr/>
          </p:nvSpPr>
          <p:spPr>
            <a:xfrm>
              <a:off x="358925" y="2841925"/>
              <a:ext cx="2910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0"/>
            <p:cNvSpPr/>
            <p:nvPr/>
          </p:nvSpPr>
          <p:spPr>
            <a:xfrm>
              <a:off x="709062" y="2841925"/>
              <a:ext cx="2979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0"/>
            <p:cNvSpPr/>
            <p:nvPr/>
          </p:nvSpPr>
          <p:spPr>
            <a:xfrm>
              <a:off x="1059518" y="2841925"/>
              <a:ext cx="2328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0"/>
            <p:cNvSpPr/>
            <p:nvPr/>
          </p:nvSpPr>
          <p:spPr>
            <a:xfrm>
              <a:off x="358925" y="3152500"/>
              <a:ext cx="2685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0"/>
            <p:cNvSpPr/>
            <p:nvPr/>
          </p:nvSpPr>
          <p:spPr>
            <a:xfrm>
              <a:off x="358925" y="3495350"/>
              <a:ext cx="2685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0"/>
            <p:cNvSpPr/>
            <p:nvPr/>
          </p:nvSpPr>
          <p:spPr>
            <a:xfrm>
              <a:off x="358925" y="3804275"/>
              <a:ext cx="2685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0"/>
            <p:cNvSpPr/>
            <p:nvPr/>
          </p:nvSpPr>
          <p:spPr>
            <a:xfrm>
              <a:off x="358925" y="4113200"/>
              <a:ext cx="268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0"/>
            <p:cNvSpPr/>
            <p:nvPr/>
          </p:nvSpPr>
          <p:spPr>
            <a:xfrm>
              <a:off x="709062" y="3152500"/>
              <a:ext cx="214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0"/>
            <p:cNvSpPr/>
            <p:nvPr/>
          </p:nvSpPr>
          <p:spPr>
            <a:xfrm>
              <a:off x="683525" y="3495350"/>
              <a:ext cx="2148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0"/>
            <p:cNvSpPr/>
            <p:nvPr/>
          </p:nvSpPr>
          <p:spPr>
            <a:xfrm>
              <a:off x="709062" y="3804275"/>
              <a:ext cx="2148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0"/>
            <p:cNvSpPr/>
            <p:nvPr/>
          </p:nvSpPr>
          <p:spPr>
            <a:xfrm>
              <a:off x="709062" y="4130163"/>
              <a:ext cx="2148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0"/>
            <p:cNvSpPr/>
            <p:nvPr/>
          </p:nvSpPr>
          <p:spPr>
            <a:xfrm>
              <a:off x="709062" y="4456050"/>
              <a:ext cx="2148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0"/>
            <p:cNvSpPr/>
            <p:nvPr/>
          </p:nvSpPr>
          <p:spPr>
            <a:xfrm>
              <a:off x="973809" y="3152500"/>
              <a:ext cx="4155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0"/>
            <p:cNvSpPr/>
            <p:nvPr/>
          </p:nvSpPr>
          <p:spPr>
            <a:xfrm>
              <a:off x="973809" y="3495350"/>
              <a:ext cx="5802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0"/>
            <p:cNvSpPr/>
            <p:nvPr/>
          </p:nvSpPr>
          <p:spPr>
            <a:xfrm>
              <a:off x="994246" y="3804275"/>
              <a:ext cx="6756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0"/>
            <p:cNvSpPr/>
            <p:nvPr/>
          </p:nvSpPr>
          <p:spPr>
            <a:xfrm>
              <a:off x="994246" y="4148775"/>
              <a:ext cx="675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0"/>
            <p:cNvSpPr/>
            <p:nvPr/>
          </p:nvSpPr>
          <p:spPr>
            <a:xfrm>
              <a:off x="994246" y="4456050"/>
              <a:ext cx="675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0"/>
            <p:cNvSpPr/>
            <p:nvPr/>
          </p:nvSpPr>
          <p:spPr>
            <a:xfrm>
              <a:off x="1439171" y="3152500"/>
              <a:ext cx="3783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0"/>
            <p:cNvSpPr/>
            <p:nvPr/>
          </p:nvSpPr>
          <p:spPr>
            <a:xfrm>
              <a:off x="1629567" y="3478388"/>
              <a:ext cx="3783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0"/>
            <p:cNvSpPr/>
            <p:nvPr/>
          </p:nvSpPr>
          <p:spPr>
            <a:xfrm>
              <a:off x="1740173" y="3804300"/>
              <a:ext cx="2328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0"/>
            <p:cNvSpPr/>
            <p:nvPr/>
          </p:nvSpPr>
          <p:spPr>
            <a:xfrm>
              <a:off x="1740173" y="4456100"/>
              <a:ext cx="232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0"/>
            <p:cNvSpPr/>
            <p:nvPr/>
          </p:nvSpPr>
          <p:spPr>
            <a:xfrm>
              <a:off x="757650" y="2182588"/>
              <a:ext cx="5802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0"/>
            <p:cNvSpPr/>
            <p:nvPr/>
          </p:nvSpPr>
          <p:spPr>
            <a:xfrm>
              <a:off x="757650" y="2512250"/>
              <a:ext cx="5802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0"/>
            <p:cNvSpPr/>
            <p:nvPr/>
          </p:nvSpPr>
          <p:spPr>
            <a:xfrm>
              <a:off x="1445575" y="2509300"/>
              <a:ext cx="2979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0"/>
            <p:cNvSpPr/>
            <p:nvPr/>
          </p:nvSpPr>
          <p:spPr>
            <a:xfrm>
              <a:off x="1344900" y="2841925"/>
              <a:ext cx="2979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0"/>
            <p:cNvSpPr/>
            <p:nvPr/>
          </p:nvSpPr>
          <p:spPr>
            <a:xfrm>
              <a:off x="1740250" y="4148775"/>
              <a:ext cx="4578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0"/>
            <p:cNvSpPr/>
            <p:nvPr/>
          </p:nvSpPr>
          <p:spPr>
            <a:xfrm>
              <a:off x="2043300" y="4456050"/>
              <a:ext cx="4578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 name="Google Shape;582;p40"/>
          <p:cNvSpPr txBox="1">
            <a:spLocks noGrp="1"/>
          </p:cNvSpPr>
          <p:nvPr>
            <p:ph type="subTitle" idx="1"/>
          </p:nvPr>
        </p:nvSpPr>
        <p:spPr>
          <a:xfrm>
            <a:off x="3465225" y="1529000"/>
            <a:ext cx="4965600" cy="30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1" dirty="0"/>
              <a:t>How to do work with docker generating image:</a:t>
            </a:r>
          </a:p>
          <a:p>
            <a:pPr marL="0" lvl="0" indent="0" algn="l" rtl="0">
              <a:spcBef>
                <a:spcPts val="0"/>
              </a:spcBef>
              <a:spcAft>
                <a:spcPts val="0"/>
              </a:spcAft>
              <a:buNone/>
            </a:pPr>
            <a:r>
              <a:rPr lang="en-US" i="1" dirty="0"/>
              <a:t>1.GOTO PROJECT THEN GIVE A RIGHT CLICK</a:t>
            </a:r>
          </a:p>
          <a:p>
            <a:pPr marL="0" lvl="0" indent="0" algn="l" rtl="0">
              <a:spcBef>
                <a:spcPts val="0"/>
              </a:spcBef>
              <a:spcAft>
                <a:spcPts val="0"/>
              </a:spcAft>
              <a:buNone/>
            </a:pPr>
            <a:r>
              <a:rPr lang="en-US" i="1" dirty="0"/>
              <a:t>2.CREATE A NEW FILE NAMED Docker file</a:t>
            </a:r>
          </a:p>
          <a:p>
            <a:pPr marL="0" lvl="0" indent="0" algn="l" rtl="0">
              <a:spcBef>
                <a:spcPts val="0"/>
              </a:spcBef>
              <a:spcAft>
                <a:spcPts val="0"/>
              </a:spcAft>
              <a:buNone/>
            </a:pPr>
            <a:r>
              <a:rPr lang="en-US" i="1" dirty="0"/>
              <a:t>3.THEN ENTER THE REQUIRED INTO THE PROJECT</a:t>
            </a:r>
          </a:p>
          <a:p>
            <a:pPr marL="0" lvl="0" indent="0" algn="l" rtl="0">
              <a:spcBef>
                <a:spcPts val="0"/>
              </a:spcBef>
              <a:spcAft>
                <a:spcPts val="0"/>
              </a:spcAft>
              <a:buNone/>
            </a:pPr>
            <a:r>
              <a:rPr lang="en-US" i="1" dirty="0"/>
              <a:t>4.PROCESS THE CODE</a:t>
            </a:r>
          </a:p>
          <a:p>
            <a:pPr marL="0" lvl="0" indent="0" algn="l" rtl="0">
              <a:spcBef>
                <a:spcPts val="0"/>
              </a:spcBef>
              <a:spcAft>
                <a:spcPts val="0"/>
              </a:spcAft>
              <a:buNone/>
            </a:pPr>
            <a:r>
              <a:rPr lang="en-US" i="1" dirty="0"/>
              <a:t>5.GOTO POM.XML</a:t>
            </a:r>
          </a:p>
          <a:p>
            <a:pPr marL="0" lvl="0" indent="0" algn="l" rtl="0">
              <a:spcBef>
                <a:spcPts val="0"/>
              </a:spcBef>
              <a:spcAft>
                <a:spcPts val="0"/>
              </a:spcAft>
              <a:buNone/>
            </a:pPr>
            <a:r>
              <a:rPr lang="en-US" i="1" dirty="0"/>
              <a:t>6.GENERATE A JAR FILE</a:t>
            </a:r>
          </a:p>
          <a:p>
            <a:pPr marL="0" lvl="0" indent="0" algn="l" rtl="0">
              <a:spcBef>
                <a:spcPts val="0"/>
              </a:spcBef>
              <a:spcAft>
                <a:spcPts val="0"/>
              </a:spcAft>
              <a:buNone/>
            </a:pPr>
            <a:r>
              <a:rPr lang="en-US" i="1" dirty="0"/>
              <a:t>7.BETWEEN BUILD AND PLUGIN</a:t>
            </a:r>
            <a:br>
              <a:rPr lang="en-US" i="1" dirty="0"/>
            </a:br>
            <a:r>
              <a:rPr lang="en-US" i="1" dirty="0"/>
              <a:t>8.WRITE IN &lt;FINALNAME&gt;</a:t>
            </a:r>
          </a:p>
          <a:p>
            <a:pPr marL="0" lvl="0" indent="0" algn="l" rtl="0">
              <a:spcBef>
                <a:spcPts val="0"/>
              </a:spcBef>
              <a:spcAft>
                <a:spcPts val="0"/>
              </a:spcAft>
              <a:buNone/>
            </a:pPr>
            <a:r>
              <a:rPr lang="en-US" i="1" dirty="0"/>
              <a:t>9.CHECK FILES IN TARGET</a:t>
            </a:r>
          </a:p>
          <a:p>
            <a:pPr marL="0" lvl="0" indent="0" algn="l" rtl="0">
              <a:spcBef>
                <a:spcPts val="0"/>
              </a:spcBef>
              <a:spcAft>
                <a:spcPts val="0"/>
              </a:spcAft>
              <a:buNone/>
            </a:pPr>
            <a:r>
              <a:rPr lang="en-US" i="1" dirty="0"/>
              <a:t>10.AFTER RUN IT AS MAVEN INSTALL</a:t>
            </a:r>
            <a:endParaRPr i="1" dirty="0"/>
          </a:p>
        </p:txBody>
      </p:sp>
      <p:sp>
        <p:nvSpPr>
          <p:cNvPr id="583" name="Google Shape;583;p40"/>
          <p:cNvSpPr txBox="1"/>
          <p:nvPr/>
        </p:nvSpPr>
        <p:spPr>
          <a:xfrm>
            <a:off x="8171125" y="3975575"/>
            <a:ext cx="519300" cy="7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600">
                <a:solidFill>
                  <a:schemeClr val="accent1"/>
                </a:solidFill>
                <a:latin typeface="Comfortaa"/>
                <a:ea typeface="Comfortaa"/>
                <a:cs typeface="Comfortaa"/>
                <a:sym typeface="Comfortaa"/>
              </a:rPr>
              <a:t>*</a:t>
            </a:r>
            <a:endParaRPr sz="9600">
              <a:solidFill>
                <a:schemeClr val="accent1"/>
              </a:solidFill>
              <a:latin typeface="Comfortaa"/>
              <a:ea typeface="Comfortaa"/>
              <a:cs typeface="Comfortaa"/>
              <a:sym typeface="Comforta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5B8FD-C3C4-2DD6-429C-E8E45D274B1A}"/>
              </a:ext>
            </a:extLst>
          </p:cNvPr>
          <p:cNvSpPr>
            <a:spLocks noGrp="1"/>
          </p:cNvSpPr>
          <p:nvPr>
            <p:ph type="title"/>
          </p:nvPr>
        </p:nvSpPr>
        <p:spPr/>
        <p:txBody>
          <a:bodyPr/>
          <a:lstStyle/>
          <a:p>
            <a:r>
              <a:rPr lang="en-US" dirty="0"/>
              <a:t>CREATING DOCKER FILE</a:t>
            </a:r>
          </a:p>
        </p:txBody>
      </p:sp>
      <p:pic>
        <p:nvPicPr>
          <p:cNvPr id="12" name="Picture 11" descr="A screenshot of a computer&#10;&#10;Description automatically generated">
            <a:extLst>
              <a:ext uri="{FF2B5EF4-FFF2-40B4-BE49-F238E27FC236}">
                <a16:creationId xmlns:a16="http://schemas.microsoft.com/office/drawing/2014/main" id="{67235461-276F-6238-0012-D16707263E5E}"/>
              </a:ext>
            </a:extLst>
          </p:cNvPr>
          <p:cNvPicPr>
            <a:picLocks noChangeAspect="1"/>
          </p:cNvPicPr>
          <p:nvPr/>
        </p:nvPicPr>
        <p:blipFill>
          <a:blip r:embed="rId2"/>
          <a:stretch>
            <a:fillRect/>
          </a:stretch>
        </p:blipFill>
        <p:spPr>
          <a:xfrm>
            <a:off x="0" y="1160287"/>
            <a:ext cx="9143999" cy="3928125"/>
          </a:xfrm>
          <a:prstGeom prst="rect">
            <a:avLst/>
          </a:prstGeom>
        </p:spPr>
      </p:pic>
    </p:spTree>
    <p:extLst>
      <p:ext uri="{BB962C8B-B14F-4D97-AF65-F5344CB8AC3E}">
        <p14:creationId xmlns:p14="http://schemas.microsoft.com/office/powerpoint/2010/main" val="33929314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5B8FD-C3C4-2DD6-429C-E8E45D274B1A}"/>
              </a:ext>
            </a:extLst>
          </p:cNvPr>
          <p:cNvSpPr>
            <a:spLocks noGrp="1"/>
          </p:cNvSpPr>
          <p:nvPr>
            <p:ph type="title"/>
          </p:nvPr>
        </p:nvSpPr>
        <p:spPr/>
        <p:txBody>
          <a:bodyPr/>
          <a:lstStyle/>
          <a:p>
            <a:r>
              <a:rPr lang="en-US" dirty="0"/>
              <a:t>GENERATING JAR FILES</a:t>
            </a:r>
          </a:p>
        </p:txBody>
      </p:sp>
      <p:pic>
        <p:nvPicPr>
          <p:cNvPr id="4" name="Picture 3" descr="A screenshot of a computer&#10;&#10;Description automatically generated">
            <a:extLst>
              <a:ext uri="{FF2B5EF4-FFF2-40B4-BE49-F238E27FC236}">
                <a16:creationId xmlns:a16="http://schemas.microsoft.com/office/drawing/2014/main" id="{2B73E445-A235-E16E-6D3E-30A5854A5357}"/>
              </a:ext>
            </a:extLst>
          </p:cNvPr>
          <p:cNvPicPr>
            <a:picLocks noChangeAspect="1"/>
          </p:cNvPicPr>
          <p:nvPr/>
        </p:nvPicPr>
        <p:blipFill>
          <a:blip r:embed="rId2"/>
          <a:stretch>
            <a:fillRect/>
          </a:stretch>
        </p:blipFill>
        <p:spPr>
          <a:xfrm>
            <a:off x="0" y="1175657"/>
            <a:ext cx="8544646" cy="3732110"/>
          </a:xfrm>
          <a:prstGeom prst="rect">
            <a:avLst/>
          </a:prstGeom>
        </p:spPr>
      </p:pic>
    </p:spTree>
    <p:extLst>
      <p:ext uri="{BB962C8B-B14F-4D97-AF65-F5344CB8AC3E}">
        <p14:creationId xmlns:p14="http://schemas.microsoft.com/office/powerpoint/2010/main" val="15703436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5B8FD-C3C4-2DD6-429C-E8E45D274B1A}"/>
              </a:ext>
            </a:extLst>
          </p:cNvPr>
          <p:cNvSpPr>
            <a:spLocks noGrp="1"/>
          </p:cNvSpPr>
          <p:nvPr>
            <p:ph type="title"/>
          </p:nvPr>
        </p:nvSpPr>
        <p:spPr/>
        <p:txBody>
          <a:bodyPr/>
          <a:lstStyle/>
          <a:p>
            <a:r>
              <a:rPr lang="en-US" dirty="0"/>
              <a:t>RUN USING MAVEN INSTALL</a:t>
            </a:r>
          </a:p>
        </p:txBody>
      </p:sp>
      <p:pic>
        <p:nvPicPr>
          <p:cNvPr id="5" name="Picture 4" descr="A screenshot of a computer&#10;&#10;Description automatically generated">
            <a:extLst>
              <a:ext uri="{FF2B5EF4-FFF2-40B4-BE49-F238E27FC236}">
                <a16:creationId xmlns:a16="http://schemas.microsoft.com/office/drawing/2014/main" id="{5C1AC754-4E00-95A3-F7AC-E2075A14816A}"/>
              </a:ext>
            </a:extLst>
          </p:cNvPr>
          <p:cNvPicPr>
            <a:picLocks noChangeAspect="1"/>
          </p:cNvPicPr>
          <p:nvPr/>
        </p:nvPicPr>
        <p:blipFill>
          <a:blip r:embed="rId2"/>
          <a:stretch>
            <a:fillRect/>
          </a:stretch>
        </p:blipFill>
        <p:spPr>
          <a:xfrm>
            <a:off x="1951744" y="1097856"/>
            <a:ext cx="7192255" cy="4045643"/>
          </a:xfrm>
          <a:prstGeom prst="rect">
            <a:avLst/>
          </a:prstGeom>
        </p:spPr>
      </p:pic>
    </p:spTree>
    <p:extLst>
      <p:ext uri="{BB962C8B-B14F-4D97-AF65-F5344CB8AC3E}">
        <p14:creationId xmlns:p14="http://schemas.microsoft.com/office/powerpoint/2010/main" val="2653552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0E44C-26B6-A2F0-C33F-A2808097029C}"/>
              </a:ext>
            </a:extLst>
          </p:cNvPr>
          <p:cNvSpPr>
            <a:spLocks noGrp="1"/>
          </p:cNvSpPr>
          <p:nvPr>
            <p:ph type="title"/>
          </p:nvPr>
        </p:nvSpPr>
        <p:spPr/>
        <p:txBody>
          <a:bodyPr/>
          <a:lstStyle/>
          <a:p>
            <a:r>
              <a:rPr lang="en-US" dirty="0"/>
              <a:t>CREATE DOCKER IAMGE</a:t>
            </a:r>
          </a:p>
        </p:txBody>
      </p:sp>
      <p:pic>
        <p:nvPicPr>
          <p:cNvPr id="8" name="Picture 7" descr="A screenshot of a computer&#10;&#10;Description automatically generated">
            <a:extLst>
              <a:ext uri="{FF2B5EF4-FFF2-40B4-BE49-F238E27FC236}">
                <a16:creationId xmlns:a16="http://schemas.microsoft.com/office/drawing/2014/main" id="{B3136671-1946-6067-DC60-27FE30A87CC8}"/>
              </a:ext>
            </a:extLst>
          </p:cNvPr>
          <p:cNvPicPr>
            <a:picLocks noChangeAspect="1"/>
          </p:cNvPicPr>
          <p:nvPr/>
        </p:nvPicPr>
        <p:blipFill>
          <a:blip r:embed="rId2"/>
          <a:stretch>
            <a:fillRect/>
          </a:stretch>
        </p:blipFill>
        <p:spPr>
          <a:xfrm>
            <a:off x="1959428" y="1102178"/>
            <a:ext cx="7184571" cy="4041321"/>
          </a:xfrm>
          <a:prstGeom prst="rect">
            <a:avLst/>
          </a:prstGeom>
        </p:spPr>
      </p:pic>
    </p:spTree>
    <p:extLst>
      <p:ext uri="{BB962C8B-B14F-4D97-AF65-F5344CB8AC3E}">
        <p14:creationId xmlns:p14="http://schemas.microsoft.com/office/powerpoint/2010/main" val="21453946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B7036-61F5-7CBB-21AB-EA6824CD4DAC}"/>
              </a:ext>
            </a:extLst>
          </p:cNvPr>
          <p:cNvSpPr>
            <a:spLocks noGrp="1"/>
          </p:cNvSpPr>
          <p:nvPr>
            <p:ph type="title"/>
          </p:nvPr>
        </p:nvSpPr>
        <p:spPr/>
        <p:txBody>
          <a:bodyPr/>
          <a:lstStyle/>
          <a:p>
            <a:r>
              <a:rPr lang="en-US" dirty="0"/>
              <a:t>GETTING THE IMAGES FILES</a:t>
            </a:r>
          </a:p>
        </p:txBody>
      </p:sp>
      <p:pic>
        <p:nvPicPr>
          <p:cNvPr id="4" name="Picture 3" descr="A computer screen with a black screen&#10;&#10;Description automatically generated">
            <a:extLst>
              <a:ext uri="{FF2B5EF4-FFF2-40B4-BE49-F238E27FC236}">
                <a16:creationId xmlns:a16="http://schemas.microsoft.com/office/drawing/2014/main" id="{0ADC67BB-30B3-E96E-15A9-72FFC0668E9B}"/>
              </a:ext>
            </a:extLst>
          </p:cNvPr>
          <p:cNvPicPr>
            <a:picLocks noChangeAspect="1"/>
          </p:cNvPicPr>
          <p:nvPr/>
        </p:nvPicPr>
        <p:blipFill>
          <a:blip r:embed="rId2"/>
          <a:stretch>
            <a:fillRect/>
          </a:stretch>
        </p:blipFill>
        <p:spPr>
          <a:xfrm>
            <a:off x="-1" y="1167947"/>
            <a:ext cx="9144001" cy="3996203"/>
          </a:xfrm>
          <a:prstGeom prst="rect">
            <a:avLst/>
          </a:prstGeom>
        </p:spPr>
      </p:pic>
    </p:spTree>
    <p:extLst>
      <p:ext uri="{BB962C8B-B14F-4D97-AF65-F5344CB8AC3E}">
        <p14:creationId xmlns:p14="http://schemas.microsoft.com/office/powerpoint/2010/main" val="23220075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B7036-61F5-7CBB-21AB-EA6824CD4DAC}"/>
              </a:ext>
            </a:extLst>
          </p:cNvPr>
          <p:cNvSpPr>
            <a:spLocks noGrp="1"/>
          </p:cNvSpPr>
          <p:nvPr>
            <p:ph type="title"/>
          </p:nvPr>
        </p:nvSpPr>
        <p:spPr/>
        <p:txBody>
          <a:bodyPr/>
          <a:lstStyle/>
          <a:p>
            <a:r>
              <a:rPr lang="en-US" dirty="0"/>
              <a:t>GENERATING NEW PORT(RUN)</a:t>
            </a:r>
          </a:p>
        </p:txBody>
      </p:sp>
      <p:pic>
        <p:nvPicPr>
          <p:cNvPr id="5" name="Picture 4" descr="A screenshot of a computer&#10;&#10;Description automatically generated">
            <a:extLst>
              <a:ext uri="{FF2B5EF4-FFF2-40B4-BE49-F238E27FC236}">
                <a16:creationId xmlns:a16="http://schemas.microsoft.com/office/drawing/2014/main" id="{DD432009-6001-9F04-7256-94EA9AFCDB38}"/>
              </a:ext>
            </a:extLst>
          </p:cNvPr>
          <p:cNvPicPr>
            <a:picLocks noChangeAspect="1"/>
          </p:cNvPicPr>
          <p:nvPr/>
        </p:nvPicPr>
        <p:blipFill>
          <a:blip r:embed="rId2"/>
          <a:stretch>
            <a:fillRect/>
          </a:stretch>
        </p:blipFill>
        <p:spPr>
          <a:xfrm>
            <a:off x="299679" y="1214557"/>
            <a:ext cx="8314124" cy="3928943"/>
          </a:xfrm>
          <a:prstGeom prst="rect">
            <a:avLst/>
          </a:prstGeom>
        </p:spPr>
      </p:pic>
    </p:spTree>
    <p:extLst>
      <p:ext uri="{BB962C8B-B14F-4D97-AF65-F5344CB8AC3E}">
        <p14:creationId xmlns:p14="http://schemas.microsoft.com/office/powerpoint/2010/main" val="3156634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B7036-61F5-7CBB-21AB-EA6824CD4DAC}"/>
              </a:ext>
            </a:extLst>
          </p:cNvPr>
          <p:cNvSpPr>
            <a:spLocks noGrp="1"/>
          </p:cNvSpPr>
          <p:nvPr>
            <p:ph type="title"/>
          </p:nvPr>
        </p:nvSpPr>
        <p:spPr/>
        <p:txBody>
          <a:bodyPr/>
          <a:lstStyle/>
          <a:p>
            <a:r>
              <a:rPr lang="en-US" dirty="0"/>
              <a:t>RUNNING AT NEW PORT ADRESS</a:t>
            </a:r>
          </a:p>
        </p:txBody>
      </p:sp>
      <p:pic>
        <p:nvPicPr>
          <p:cNvPr id="4" name="Picture 3" descr="A screenshot of a computer&#10;&#10;Description automatically generated">
            <a:extLst>
              <a:ext uri="{FF2B5EF4-FFF2-40B4-BE49-F238E27FC236}">
                <a16:creationId xmlns:a16="http://schemas.microsoft.com/office/drawing/2014/main" id="{CC28FFDB-EC04-984A-0199-0333596D95ED}"/>
              </a:ext>
            </a:extLst>
          </p:cNvPr>
          <p:cNvPicPr>
            <a:picLocks noChangeAspect="1"/>
          </p:cNvPicPr>
          <p:nvPr/>
        </p:nvPicPr>
        <p:blipFill>
          <a:blip r:embed="rId2"/>
          <a:stretch>
            <a:fillRect/>
          </a:stretch>
        </p:blipFill>
        <p:spPr>
          <a:xfrm>
            <a:off x="0" y="1191026"/>
            <a:ext cx="9143999" cy="3952474"/>
          </a:xfrm>
          <a:prstGeom prst="rect">
            <a:avLst/>
          </a:prstGeom>
        </p:spPr>
      </p:pic>
    </p:spTree>
    <p:extLst>
      <p:ext uri="{BB962C8B-B14F-4D97-AF65-F5344CB8AC3E}">
        <p14:creationId xmlns:p14="http://schemas.microsoft.com/office/powerpoint/2010/main" val="2524945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5"/>
          <p:cNvSpPr txBox="1">
            <a:spLocks noGrp="1"/>
          </p:cNvSpPr>
          <p:nvPr>
            <p:ph type="title"/>
          </p:nvPr>
        </p:nvSpPr>
        <p:spPr>
          <a:xfrm>
            <a:off x="1715770" y="2327075"/>
            <a:ext cx="6635700" cy="120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4"/>
                </a:solidFill>
              </a:rPr>
              <a:t>Introduction</a:t>
            </a:r>
            <a:endParaRPr dirty="0">
              <a:solidFill>
                <a:schemeClr val="accent4"/>
              </a:solidFill>
            </a:endParaRPr>
          </a:p>
        </p:txBody>
      </p:sp>
      <p:sp>
        <p:nvSpPr>
          <p:cNvPr id="407" name="Google Shape;407;p35"/>
          <p:cNvSpPr txBox="1">
            <a:spLocks noGrp="1"/>
          </p:cNvSpPr>
          <p:nvPr>
            <p:ph type="title" idx="2"/>
          </p:nvPr>
        </p:nvSpPr>
        <p:spPr>
          <a:xfrm>
            <a:off x="988113" y="1350550"/>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08" name="Google Shape;408;p35"/>
          <p:cNvSpPr txBox="1">
            <a:spLocks noGrp="1"/>
          </p:cNvSpPr>
          <p:nvPr>
            <p:ph type="subTitle" idx="1"/>
          </p:nvPr>
        </p:nvSpPr>
        <p:spPr>
          <a:xfrm>
            <a:off x="2131311" y="3448500"/>
            <a:ext cx="6043800" cy="28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&lt; Spring boot introduction&gt;</a:t>
            </a:r>
            <a:endParaRPr dirty="0"/>
          </a:p>
        </p:txBody>
      </p:sp>
      <p:sp>
        <p:nvSpPr>
          <p:cNvPr id="409" name="Google Shape;409;p35"/>
          <p:cNvSpPr txBox="1"/>
          <p:nvPr/>
        </p:nvSpPr>
        <p:spPr>
          <a:xfrm>
            <a:off x="2195863" y="1373500"/>
            <a:ext cx="704700" cy="8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410" name="Google Shape;410;p35"/>
          <p:cNvSpPr txBox="1"/>
          <p:nvPr/>
        </p:nvSpPr>
        <p:spPr>
          <a:xfrm>
            <a:off x="6717450" y="4008025"/>
            <a:ext cx="519300" cy="7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411" name="Google Shape;411;p35"/>
          <p:cNvSpPr txBox="1"/>
          <p:nvPr/>
        </p:nvSpPr>
        <p:spPr>
          <a:xfrm>
            <a:off x="7407075" y="4221025"/>
            <a:ext cx="976200" cy="54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412" name="Google Shape;412;p35"/>
          <p:cNvSpPr txBox="1"/>
          <p:nvPr/>
        </p:nvSpPr>
        <p:spPr>
          <a:xfrm>
            <a:off x="2640213" y="1588175"/>
            <a:ext cx="976200" cy="54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5000">
                <a:solidFill>
                  <a:schemeClr val="accent5"/>
                </a:solidFill>
                <a:latin typeface="Fira Code"/>
                <a:ea typeface="Fira Code"/>
                <a:cs typeface="Fira Code"/>
                <a:sym typeface="Fira Code"/>
              </a:rPr>
              <a:t>..</a:t>
            </a:r>
            <a:endParaRPr sz="5000">
              <a:solidFill>
                <a:schemeClr val="accent5"/>
              </a:solidFill>
            </a:endParaRPr>
          </a:p>
        </p:txBody>
      </p:sp>
      <p:grpSp>
        <p:nvGrpSpPr>
          <p:cNvPr id="413" name="Google Shape;413;p35"/>
          <p:cNvGrpSpPr/>
          <p:nvPr/>
        </p:nvGrpSpPr>
        <p:grpSpPr>
          <a:xfrm>
            <a:off x="350039" y="3944000"/>
            <a:ext cx="2536147" cy="887325"/>
            <a:chOff x="880714" y="3731738"/>
            <a:chExt cx="2536147" cy="887325"/>
          </a:xfrm>
        </p:grpSpPr>
        <p:sp>
          <p:nvSpPr>
            <p:cNvPr id="414" name="Google Shape;414;p35"/>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5"/>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5"/>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5"/>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5"/>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5"/>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5"/>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5"/>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5"/>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5"/>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5"/>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B7036-61F5-7CBB-21AB-EA6824CD4DAC}"/>
              </a:ext>
            </a:extLst>
          </p:cNvPr>
          <p:cNvSpPr>
            <a:spLocks noGrp="1"/>
          </p:cNvSpPr>
          <p:nvPr>
            <p:ph type="title"/>
          </p:nvPr>
        </p:nvSpPr>
        <p:spPr>
          <a:xfrm>
            <a:off x="720000" y="468077"/>
            <a:ext cx="7704000" cy="572700"/>
          </a:xfrm>
        </p:spPr>
        <p:txBody>
          <a:bodyPr/>
          <a:lstStyle/>
          <a:p>
            <a:r>
              <a:rPr lang="en-US" dirty="0"/>
              <a:t>PUSHING INTO DOCKER HUB</a:t>
            </a:r>
          </a:p>
        </p:txBody>
      </p:sp>
      <p:pic>
        <p:nvPicPr>
          <p:cNvPr id="7" name="Picture 6" descr="A screenshot of a computer&#10;&#10;Description automatically generated">
            <a:extLst>
              <a:ext uri="{FF2B5EF4-FFF2-40B4-BE49-F238E27FC236}">
                <a16:creationId xmlns:a16="http://schemas.microsoft.com/office/drawing/2014/main" id="{0DFA18F9-A854-5996-82A5-71B4DE2AF9A6}"/>
              </a:ext>
            </a:extLst>
          </p:cNvPr>
          <p:cNvPicPr>
            <a:picLocks noChangeAspect="1"/>
          </p:cNvPicPr>
          <p:nvPr/>
        </p:nvPicPr>
        <p:blipFill>
          <a:blip r:embed="rId2"/>
          <a:stretch>
            <a:fillRect/>
          </a:stretch>
        </p:blipFill>
        <p:spPr>
          <a:xfrm>
            <a:off x="0" y="1188948"/>
            <a:ext cx="8859691" cy="3954552"/>
          </a:xfrm>
          <a:prstGeom prst="rect">
            <a:avLst/>
          </a:prstGeom>
        </p:spPr>
      </p:pic>
    </p:spTree>
    <p:extLst>
      <p:ext uri="{BB962C8B-B14F-4D97-AF65-F5344CB8AC3E}">
        <p14:creationId xmlns:p14="http://schemas.microsoft.com/office/powerpoint/2010/main" val="42313602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D6735-42CD-8143-7951-AF9A8EB6E6B1}"/>
              </a:ext>
            </a:extLst>
          </p:cNvPr>
          <p:cNvSpPr>
            <a:spLocks noGrp="1"/>
          </p:cNvSpPr>
          <p:nvPr>
            <p:ph type="title"/>
          </p:nvPr>
        </p:nvSpPr>
        <p:spPr/>
        <p:txBody>
          <a:bodyPr/>
          <a:lstStyle/>
          <a:p>
            <a:endParaRPr lang="en-US"/>
          </a:p>
        </p:txBody>
      </p:sp>
      <p:pic>
        <p:nvPicPr>
          <p:cNvPr id="10" name="Picture 9" descr="A screenshot of a computer&#10;&#10;Description automatically generated">
            <a:extLst>
              <a:ext uri="{FF2B5EF4-FFF2-40B4-BE49-F238E27FC236}">
                <a16:creationId xmlns:a16="http://schemas.microsoft.com/office/drawing/2014/main" id="{378F9879-4A84-4032-E5D1-465894316F65}"/>
              </a:ext>
            </a:extLst>
          </p:cNvPr>
          <p:cNvPicPr>
            <a:picLocks noChangeAspect="1"/>
          </p:cNvPicPr>
          <p:nvPr/>
        </p:nvPicPr>
        <p:blipFill>
          <a:blip r:embed="rId2"/>
          <a:stretch>
            <a:fillRect/>
          </a:stretch>
        </p:blipFill>
        <p:spPr>
          <a:xfrm>
            <a:off x="0" y="-107576"/>
            <a:ext cx="8990318" cy="5194406"/>
          </a:xfrm>
          <a:prstGeom prst="rect">
            <a:avLst/>
          </a:prstGeom>
        </p:spPr>
      </p:pic>
    </p:spTree>
    <p:extLst>
      <p:ext uri="{BB962C8B-B14F-4D97-AF65-F5344CB8AC3E}">
        <p14:creationId xmlns:p14="http://schemas.microsoft.com/office/powerpoint/2010/main" val="36379551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FDD3E-97E9-8AFF-D708-E1146DAEE810}"/>
              </a:ext>
            </a:extLst>
          </p:cNvPr>
          <p:cNvSpPr>
            <a:spLocks noGrp="1"/>
          </p:cNvSpPr>
          <p:nvPr>
            <p:ph type="title"/>
          </p:nvPr>
        </p:nvSpPr>
        <p:spPr/>
        <p:txBody>
          <a:bodyPr/>
          <a:lstStyle/>
          <a:p>
            <a:endParaRPr lang="en-US"/>
          </a:p>
        </p:txBody>
      </p:sp>
      <p:pic>
        <p:nvPicPr>
          <p:cNvPr id="4" name="Picture 3" descr="A screenshot of a computer&#10;&#10;Description automatically generated">
            <a:extLst>
              <a:ext uri="{FF2B5EF4-FFF2-40B4-BE49-F238E27FC236}">
                <a16:creationId xmlns:a16="http://schemas.microsoft.com/office/drawing/2014/main" id="{D6DC290B-7E0F-1544-9884-094B05C6085A}"/>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9378113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pic>
        <p:nvPicPr>
          <p:cNvPr id="844" name="Google Shape;844;p47"/>
          <p:cNvPicPr preferRelativeResize="0">
            <a:picLocks noGrp="1"/>
          </p:cNvPicPr>
          <p:nvPr>
            <p:ph type="pic" idx="2"/>
          </p:nvPr>
        </p:nvPicPr>
        <p:blipFill rotWithShape="1">
          <a:blip r:embed="rId3">
            <a:alphaModFix/>
          </a:blip>
          <a:srcRect t="7692" b="7683"/>
          <a:stretch/>
        </p:blipFill>
        <p:spPr>
          <a:xfrm>
            <a:off x="-25" y="-13725"/>
            <a:ext cx="9143997" cy="5157301"/>
          </a:xfrm>
          <a:prstGeom prst="rect">
            <a:avLst/>
          </a:prstGeom>
        </p:spPr>
      </p:pic>
      <p:sp>
        <p:nvSpPr>
          <p:cNvPr id="845" name="Google Shape;845;p47"/>
          <p:cNvSpPr txBox="1">
            <a:spLocks noGrp="1"/>
          </p:cNvSpPr>
          <p:nvPr>
            <p:ph type="title"/>
          </p:nvPr>
        </p:nvSpPr>
        <p:spPr>
          <a:xfrm>
            <a:off x="720000" y="40144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a:t>
            </a:r>
            <a:r>
              <a:rPr lang="en">
                <a:solidFill>
                  <a:schemeClr val="accent4"/>
                </a:solidFill>
              </a:rPr>
              <a:t>thousand words</a:t>
            </a:r>
            <a:endParaRPr>
              <a:solidFill>
                <a:schemeClr val="accent4"/>
              </a:solidFill>
            </a:endParaRPr>
          </a:p>
        </p:txBody>
      </p:sp>
      <p:sp>
        <p:nvSpPr>
          <p:cNvPr id="2" name="TextBox 1">
            <a:extLst>
              <a:ext uri="{FF2B5EF4-FFF2-40B4-BE49-F238E27FC236}">
                <a16:creationId xmlns:a16="http://schemas.microsoft.com/office/drawing/2014/main" id="{FD4BEAB0-94DB-230A-6FDE-92E5C0E46498}"/>
              </a:ext>
            </a:extLst>
          </p:cNvPr>
          <p:cNvSpPr txBox="1"/>
          <p:nvPr/>
        </p:nvSpPr>
        <p:spPr>
          <a:xfrm flipH="1">
            <a:off x="4663823" y="2481942"/>
            <a:ext cx="2805442" cy="584775"/>
          </a:xfrm>
          <a:prstGeom prst="rect">
            <a:avLst/>
          </a:prstGeom>
          <a:solidFill>
            <a:schemeClr val="bg1"/>
          </a:solidFill>
        </p:spPr>
        <p:txBody>
          <a:bodyPr wrap="square" rtlCol="0">
            <a:spAutoFit/>
          </a:bodyPr>
          <a:lstStyle/>
          <a:p>
            <a:r>
              <a:rPr lang="en-US" sz="3200" dirty="0">
                <a:solidFill>
                  <a:schemeClr val="accent1">
                    <a:lumMod val="75000"/>
                  </a:schemeClr>
                </a:solidFill>
              </a:rPr>
              <a:t>THANK YOU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2"/>
                </a:solidFill>
              </a:rPr>
              <a:t>Spring Boot</a:t>
            </a:r>
            <a:endParaRPr dirty="0">
              <a:solidFill>
                <a:schemeClr val="lt2"/>
              </a:solidFill>
            </a:endParaRPr>
          </a:p>
        </p:txBody>
      </p:sp>
      <p:sp>
        <p:nvSpPr>
          <p:cNvPr id="432" name="Google Shape;432;p36"/>
          <p:cNvSpPr txBox="1">
            <a:spLocks noGrp="1"/>
          </p:cNvSpPr>
          <p:nvPr>
            <p:ph type="subTitle" idx="1"/>
          </p:nvPr>
        </p:nvSpPr>
        <p:spPr>
          <a:xfrm>
            <a:off x="4821898" y="1443125"/>
            <a:ext cx="3602100" cy="243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i="0" dirty="0">
                <a:solidFill>
                  <a:schemeClr val="bg2">
                    <a:lumMod val="75000"/>
                  </a:schemeClr>
                </a:solidFill>
                <a:effectLst/>
                <a:latin typeface="Google Sans"/>
              </a:rPr>
              <a:t>WHY WE USE SPRING BOOT?</a:t>
            </a:r>
          </a:p>
          <a:p>
            <a:pPr marL="0" lvl="0" indent="0" algn="l" rtl="0">
              <a:spcBef>
                <a:spcPts val="0"/>
              </a:spcBef>
              <a:spcAft>
                <a:spcPts val="0"/>
              </a:spcAft>
              <a:buNone/>
            </a:pPr>
            <a:r>
              <a:rPr lang="en-US" b="0" i="0" dirty="0">
                <a:solidFill>
                  <a:schemeClr val="tx1">
                    <a:lumMod val="90000"/>
                  </a:schemeClr>
                </a:solidFill>
                <a:effectLst/>
                <a:latin typeface="Google Sans"/>
              </a:rPr>
              <a:t>Spring framework helps to create a loosely coupled application. Spring Boot helps to create a stand-alone application. </a:t>
            </a:r>
            <a:r>
              <a:rPr lang="en-US" b="0" i="0" dirty="0">
                <a:solidFill>
                  <a:schemeClr val="tx1"/>
                </a:solidFill>
                <a:effectLst/>
                <a:latin typeface="Google Sans"/>
              </a:rPr>
              <a:t>In the Spring framework to test the Spring Project, we need to set up the servers explicitly. Spring Boot offers built-in or embedded servers such as Tomcat and jetty.</a:t>
            </a:r>
            <a:endParaRPr dirty="0">
              <a:solidFill>
                <a:schemeClr val="tx1"/>
              </a:solidFill>
            </a:endParaRPr>
          </a:p>
        </p:txBody>
      </p:sp>
      <p:sp>
        <p:nvSpPr>
          <p:cNvPr id="433" name="Google Shape;433;p36"/>
          <p:cNvSpPr txBox="1">
            <a:spLocks noGrp="1"/>
          </p:cNvSpPr>
          <p:nvPr>
            <p:ph type="subTitle" idx="2"/>
          </p:nvPr>
        </p:nvSpPr>
        <p:spPr>
          <a:xfrm>
            <a:off x="677639" y="1443125"/>
            <a:ext cx="3602100" cy="243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chemeClr val="tx1">
                    <a:lumMod val="90000"/>
                  </a:schemeClr>
                </a:solidFill>
                <a:effectLst/>
                <a:latin typeface="Google Sans"/>
              </a:rPr>
              <a:t> </a:t>
            </a:r>
            <a:r>
              <a:rPr lang="en-US" sz="1800" b="0" i="0" dirty="0">
                <a:solidFill>
                  <a:schemeClr val="bg2">
                    <a:lumMod val="75000"/>
                  </a:schemeClr>
                </a:solidFill>
                <a:effectLst/>
                <a:latin typeface="Google Sans"/>
              </a:rPr>
              <a:t>WHAT  IS SPRING BOOT?</a:t>
            </a:r>
          </a:p>
          <a:p>
            <a:pPr marL="0" lvl="0" indent="0" algn="l" rtl="0">
              <a:spcBef>
                <a:spcPts val="0"/>
              </a:spcBef>
              <a:spcAft>
                <a:spcPts val="0"/>
              </a:spcAft>
              <a:buNone/>
            </a:pPr>
            <a:r>
              <a:rPr lang="en-US" b="0" i="0" dirty="0">
                <a:solidFill>
                  <a:schemeClr val="tx1">
                    <a:lumMod val="90000"/>
                  </a:schemeClr>
                </a:solidFill>
                <a:effectLst/>
                <a:latin typeface="Google Sans"/>
              </a:rPr>
              <a:t>Spring is an open-source lightweight framework widely used to develop enterprise applications. Spring Boot is built on top of the conventional spring framework, widely used to develop REST </a:t>
            </a:r>
            <a:r>
              <a:rPr lang="en-US" b="0" i="0" dirty="0" err="1">
                <a:solidFill>
                  <a:schemeClr val="tx1">
                    <a:lumMod val="90000"/>
                  </a:schemeClr>
                </a:solidFill>
                <a:effectLst/>
                <a:latin typeface="Google Sans"/>
              </a:rPr>
              <a:t>APIs.The</a:t>
            </a:r>
            <a:r>
              <a:rPr lang="en-US" b="0" i="0" dirty="0">
                <a:solidFill>
                  <a:schemeClr val="tx1">
                    <a:lumMod val="90000"/>
                  </a:schemeClr>
                </a:solidFill>
                <a:effectLst/>
                <a:latin typeface="Google Sans"/>
              </a:rPr>
              <a:t> most important feature of the Spring Framework is dependency injection</a:t>
            </a:r>
            <a:endParaRPr dirty="0">
              <a:solidFill>
                <a:schemeClr val="tx1">
                  <a:lumMod val="90000"/>
                </a:schemeClr>
              </a:solidFill>
            </a:endParaRPr>
          </a:p>
        </p:txBody>
      </p:sp>
      <p:grpSp>
        <p:nvGrpSpPr>
          <p:cNvPr id="434" name="Google Shape;434;p36"/>
          <p:cNvGrpSpPr/>
          <p:nvPr/>
        </p:nvGrpSpPr>
        <p:grpSpPr>
          <a:xfrm>
            <a:off x="350039" y="3944000"/>
            <a:ext cx="2536147" cy="887325"/>
            <a:chOff x="880714" y="3731738"/>
            <a:chExt cx="2536147" cy="887325"/>
          </a:xfrm>
        </p:grpSpPr>
        <p:sp>
          <p:nvSpPr>
            <p:cNvPr id="435" name="Google Shape;435;p36"/>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36"/>
          <p:cNvSpPr txBox="1"/>
          <p:nvPr/>
        </p:nvSpPr>
        <p:spPr>
          <a:xfrm>
            <a:off x="6717450" y="4008025"/>
            <a:ext cx="519300" cy="7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449" name="Google Shape;449;p36"/>
          <p:cNvSpPr txBox="1"/>
          <p:nvPr/>
        </p:nvSpPr>
        <p:spPr>
          <a:xfrm>
            <a:off x="7407075" y="4221025"/>
            <a:ext cx="976200" cy="54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pic>
        <p:nvPicPr>
          <p:cNvPr id="2050" name="Picture 2" descr="Sample Spring Boot Application - Spring Boot Png,Java Logo ...">
            <a:extLst>
              <a:ext uri="{FF2B5EF4-FFF2-40B4-BE49-F238E27FC236}">
                <a16:creationId xmlns:a16="http://schemas.microsoft.com/office/drawing/2014/main" id="{590B76AD-5354-0099-7B62-28E81591C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8544" y="3820937"/>
            <a:ext cx="3362325" cy="1133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3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accent4"/>
                </a:solidFill>
              </a:rPr>
              <a:t>How to Intialize springboot?</a:t>
            </a:r>
            <a:endParaRPr sz="3200" dirty="0">
              <a:solidFill>
                <a:schemeClr val="accent4"/>
              </a:solidFill>
            </a:endParaRPr>
          </a:p>
        </p:txBody>
      </p:sp>
      <p:sp>
        <p:nvSpPr>
          <p:cNvPr id="455" name="Google Shape;455;p37"/>
          <p:cNvSpPr txBox="1">
            <a:spLocks noGrp="1"/>
          </p:cNvSpPr>
          <p:nvPr>
            <p:ph type="subTitle" idx="1"/>
          </p:nvPr>
        </p:nvSpPr>
        <p:spPr>
          <a:xfrm>
            <a:off x="3460518" y="1345825"/>
            <a:ext cx="4965600" cy="2727700"/>
          </a:xfrm>
          <a:prstGeom prst="rect">
            <a:avLst/>
          </a:prstGeom>
        </p:spPr>
        <p:txBody>
          <a:bodyPr spcFirstLastPara="1" wrap="square" lIns="91425" tIns="91425" rIns="91425" bIns="91425" anchor="t" anchorCtr="0">
            <a:noAutofit/>
          </a:bodyPr>
          <a:lstStyle/>
          <a:p>
            <a:pPr marL="0" lvl="0" indent="0">
              <a:buSzPts val="1100"/>
              <a:buNone/>
            </a:pPr>
            <a:r>
              <a:rPr lang="en" dirty="0"/>
              <a:t>Do you know hoe to create spring boot project? Here is the steps to follow:</a:t>
            </a:r>
            <a:endParaRPr dirty="0"/>
          </a:p>
          <a:p>
            <a:pPr marL="457200" lvl="0" indent="-317500" algn="l" rtl="0">
              <a:spcBef>
                <a:spcPts val="0"/>
              </a:spcBef>
              <a:spcAft>
                <a:spcPts val="0"/>
              </a:spcAft>
              <a:buClr>
                <a:schemeClr val="dk2"/>
              </a:buClr>
              <a:buSzPts val="1400"/>
              <a:buChar char="●"/>
            </a:pPr>
            <a:r>
              <a:rPr lang="en" dirty="0">
                <a:solidFill>
                  <a:schemeClr val="dk2"/>
                </a:solidFill>
              </a:rPr>
              <a:t>Goto Spring intializer in any web browser</a:t>
            </a:r>
          </a:p>
          <a:p>
            <a:pPr marL="457200" lvl="0" indent="-317500" algn="l" rtl="0">
              <a:spcBef>
                <a:spcPts val="0"/>
              </a:spcBef>
              <a:spcAft>
                <a:spcPts val="0"/>
              </a:spcAft>
              <a:buClr>
                <a:schemeClr val="dk2"/>
              </a:buClr>
              <a:buSzPts val="1400"/>
              <a:buChar char="●"/>
            </a:pPr>
            <a:r>
              <a:rPr lang="en" dirty="0">
                <a:solidFill>
                  <a:schemeClr val="dk2"/>
                </a:solidFill>
              </a:rPr>
              <a:t>Select the project as maven and language as java and choose the apropriate vesions</a:t>
            </a:r>
          </a:p>
          <a:p>
            <a:pPr marL="457200" lvl="0" indent="-317500" algn="l" rtl="0">
              <a:spcBef>
                <a:spcPts val="0"/>
              </a:spcBef>
              <a:spcAft>
                <a:spcPts val="0"/>
              </a:spcAft>
              <a:buClr>
                <a:schemeClr val="accent5"/>
              </a:buClr>
              <a:buSzPts val="1400"/>
              <a:buChar char="●"/>
            </a:pPr>
            <a:endParaRPr lang="en" dirty="0">
              <a:solidFill>
                <a:schemeClr val="accent5"/>
              </a:solidFill>
            </a:endParaRPr>
          </a:p>
          <a:p>
            <a:pPr marL="457200" lvl="0" indent="-317500" algn="l" rtl="0">
              <a:spcBef>
                <a:spcPts val="0"/>
              </a:spcBef>
              <a:spcAft>
                <a:spcPts val="0"/>
              </a:spcAft>
              <a:buClr>
                <a:schemeClr val="accent5"/>
              </a:buClr>
              <a:buSzPts val="1400"/>
              <a:buChar char="●"/>
            </a:pPr>
            <a:r>
              <a:rPr lang="en" dirty="0">
                <a:solidFill>
                  <a:schemeClr val="accent5"/>
                </a:solidFill>
              </a:rPr>
              <a:t>Give the artifact group name package  and jar version</a:t>
            </a:r>
          </a:p>
          <a:p>
            <a:pPr marL="457200" lvl="0" indent="-317500" algn="l" rtl="0">
              <a:spcBef>
                <a:spcPts val="0"/>
              </a:spcBef>
              <a:spcAft>
                <a:spcPts val="0"/>
              </a:spcAft>
              <a:buClr>
                <a:schemeClr val="accent5"/>
              </a:buClr>
              <a:buSzPts val="1400"/>
              <a:buChar char="●"/>
            </a:pPr>
            <a:r>
              <a:rPr lang="en" dirty="0">
                <a:solidFill>
                  <a:schemeClr val="accent5"/>
                </a:solidFill>
              </a:rPr>
              <a:t>Then Add Spring Web Dependencies</a:t>
            </a:r>
          </a:p>
        </p:txBody>
      </p:sp>
      <p:grpSp>
        <p:nvGrpSpPr>
          <p:cNvPr id="456" name="Google Shape;456;p37"/>
          <p:cNvGrpSpPr/>
          <p:nvPr/>
        </p:nvGrpSpPr>
        <p:grpSpPr>
          <a:xfrm>
            <a:off x="321967" y="1337250"/>
            <a:ext cx="2415354" cy="3413475"/>
            <a:chOff x="719992" y="1135488"/>
            <a:chExt cx="2415354" cy="3413475"/>
          </a:xfrm>
        </p:grpSpPr>
        <p:sp>
          <p:nvSpPr>
            <p:cNvPr id="457" name="Google Shape;457;p37"/>
            <p:cNvSpPr/>
            <p:nvPr/>
          </p:nvSpPr>
          <p:spPr>
            <a:xfrm>
              <a:off x="719992" y="1144063"/>
              <a:ext cx="3549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1206317" y="1135488"/>
              <a:ext cx="3549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a:off x="719992" y="1456288"/>
              <a:ext cx="3549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a:off x="719992" y="1783000"/>
              <a:ext cx="3549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a:off x="719992" y="2109738"/>
              <a:ext cx="3549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a:off x="1154846" y="2109738"/>
              <a:ext cx="4545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1689227" y="2109738"/>
              <a:ext cx="3549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p:cNvSpPr/>
            <p:nvPr/>
          </p:nvSpPr>
          <p:spPr>
            <a:xfrm>
              <a:off x="719992" y="2420313"/>
              <a:ext cx="3276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7"/>
            <p:cNvSpPr/>
            <p:nvPr/>
          </p:nvSpPr>
          <p:spPr>
            <a:xfrm>
              <a:off x="719992" y="2763163"/>
              <a:ext cx="3276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719992" y="3072088"/>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719992" y="3381013"/>
              <a:ext cx="3276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733714" y="4161988"/>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1154846" y="2420313"/>
              <a:ext cx="3276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1115907" y="2763163"/>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1154846" y="3072088"/>
              <a:ext cx="3276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1154846" y="3397975"/>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1154846" y="3723863"/>
              <a:ext cx="3276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1558536" y="2420313"/>
              <a:ext cx="6333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1558536" y="2763163"/>
              <a:ext cx="8847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1589699" y="3072088"/>
              <a:ext cx="10299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1589699" y="3416588"/>
              <a:ext cx="10299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1589699" y="3723863"/>
              <a:ext cx="10299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2268127" y="2420313"/>
              <a:ext cx="5769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2558446" y="2746200"/>
              <a:ext cx="5769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p:nvPr/>
          </p:nvSpPr>
          <p:spPr>
            <a:xfrm>
              <a:off x="2727100" y="3072113"/>
              <a:ext cx="3549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2727100" y="3723913"/>
              <a:ext cx="3549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7"/>
            <p:cNvSpPr/>
            <p:nvPr/>
          </p:nvSpPr>
          <p:spPr>
            <a:xfrm>
              <a:off x="733714" y="4401063"/>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1634836" y="114738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1206336" y="145631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1939636" y="145218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1206329" y="1783038"/>
              <a:ext cx="4029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2124079" y="2107675"/>
              <a:ext cx="4029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2727104" y="3416588"/>
              <a:ext cx="4029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1154861" y="4375625"/>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1154861" y="4145525"/>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37"/>
          <p:cNvSpPr txBox="1"/>
          <p:nvPr/>
        </p:nvSpPr>
        <p:spPr>
          <a:xfrm>
            <a:off x="8277725" y="1337250"/>
            <a:ext cx="519300" cy="7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600" dirty="0">
                <a:solidFill>
                  <a:schemeClr val="accent1"/>
                </a:solidFill>
                <a:latin typeface="Comfortaa"/>
                <a:ea typeface="Comfortaa"/>
                <a:cs typeface="Comfortaa"/>
                <a:sym typeface="Comfortaa"/>
              </a:rPr>
              <a:t>*</a:t>
            </a:r>
            <a:endParaRPr sz="9600" dirty="0">
              <a:solidFill>
                <a:schemeClr val="accent1"/>
              </a:solidFill>
              <a:latin typeface="Comfortaa"/>
              <a:ea typeface="Comfortaa"/>
              <a:cs typeface="Comfortaa"/>
              <a:sym typeface="Comfortaa"/>
            </a:endParaRPr>
          </a:p>
        </p:txBody>
      </p:sp>
      <p:sp>
        <p:nvSpPr>
          <p:cNvPr id="2" name="TextBox 1">
            <a:extLst>
              <a:ext uri="{FF2B5EF4-FFF2-40B4-BE49-F238E27FC236}">
                <a16:creationId xmlns:a16="http://schemas.microsoft.com/office/drawing/2014/main" id="{51F015A5-2564-D438-9781-7B35E3741CE7}"/>
              </a:ext>
            </a:extLst>
          </p:cNvPr>
          <p:cNvSpPr txBox="1"/>
          <p:nvPr/>
        </p:nvSpPr>
        <p:spPr>
          <a:xfrm>
            <a:off x="2045211" y="4725287"/>
            <a:ext cx="5761767" cy="307777"/>
          </a:xfrm>
          <a:prstGeom prst="rect">
            <a:avLst/>
          </a:prstGeom>
          <a:noFill/>
        </p:spPr>
        <p:txBody>
          <a:bodyPr wrap="square" rtlCol="0">
            <a:spAutoFit/>
          </a:bodyPr>
          <a:lstStyle/>
          <a:p>
            <a:r>
              <a:rPr lang="en-US" dirty="0">
                <a:solidFill>
                  <a:schemeClr val="tx1">
                    <a:lumMod val="90000"/>
                  </a:schemeClr>
                </a:solidFill>
              </a:rPr>
              <a:t>Here are some steps mentioned below</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4FE72-C44E-B8CC-3C1D-0507A9671B94}"/>
              </a:ext>
            </a:extLst>
          </p:cNvPr>
          <p:cNvSpPr>
            <a:spLocks noGrp="1"/>
          </p:cNvSpPr>
          <p:nvPr>
            <p:ph type="title"/>
          </p:nvPr>
        </p:nvSpPr>
        <p:spPr/>
        <p:txBody>
          <a:bodyPr/>
          <a:lstStyle/>
          <a:p>
            <a:r>
              <a:rPr lang="en-US" dirty="0"/>
              <a:t>STEP-1</a:t>
            </a:r>
            <a:r>
              <a:rPr lang="en-US" sz="2000" dirty="0"/>
              <a:t>:Goto bowser type spring initializer</a:t>
            </a:r>
          </a:p>
        </p:txBody>
      </p:sp>
      <p:pic>
        <p:nvPicPr>
          <p:cNvPr id="4" name="Picture 3" descr="A screenshot of a computer&#10;&#10;Description automatically generated">
            <a:extLst>
              <a:ext uri="{FF2B5EF4-FFF2-40B4-BE49-F238E27FC236}">
                <a16:creationId xmlns:a16="http://schemas.microsoft.com/office/drawing/2014/main" id="{64AB5E1E-3884-0E36-F857-5FDDCC708681}"/>
              </a:ext>
            </a:extLst>
          </p:cNvPr>
          <p:cNvPicPr>
            <a:picLocks noChangeAspect="1"/>
          </p:cNvPicPr>
          <p:nvPr/>
        </p:nvPicPr>
        <p:blipFill>
          <a:blip r:embed="rId2"/>
          <a:stretch>
            <a:fillRect/>
          </a:stretch>
        </p:blipFill>
        <p:spPr>
          <a:xfrm>
            <a:off x="2059321" y="1262103"/>
            <a:ext cx="6900262" cy="3881397"/>
          </a:xfrm>
          <a:prstGeom prst="rect">
            <a:avLst/>
          </a:prstGeom>
        </p:spPr>
      </p:pic>
    </p:spTree>
    <p:extLst>
      <p:ext uri="{BB962C8B-B14F-4D97-AF65-F5344CB8AC3E}">
        <p14:creationId xmlns:p14="http://schemas.microsoft.com/office/powerpoint/2010/main" val="3892176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2C206-6FA2-228A-65C3-6489C6FC5AC8}"/>
              </a:ext>
            </a:extLst>
          </p:cNvPr>
          <p:cNvSpPr>
            <a:spLocks noGrp="1"/>
          </p:cNvSpPr>
          <p:nvPr>
            <p:ph type="title"/>
          </p:nvPr>
        </p:nvSpPr>
        <p:spPr/>
        <p:txBody>
          <a:bodyPr/>
          <a:lstStyle/>
          <a:p>
            <a:r>
              <a:rPr lang="en-US" dirty="0"/>
              <a:t>Step-2:PROJECT CREATION</a:t>
            </a:r>
          </a:p>
        </p:txBody>
      </p:sp>
      <p:pic>
        <p:nvPicPr>
          <p:cNvPr id="4" name="Picture 3" descr="A screenshot of a computer&#10;&#10;Description automatically generated">
            <a:extLst>
              <a:ext uri="{FF2B5EF4-FFF2-40B4-BE49-F238E27FC236}">
                <a16:creationId xmlns:a16="http://schemas.microsoft.com/office/drawing/2014/main" id="{A971AA0A-2C63-DE0F-4AB9-7756B242AB15}"/>
              </a:ext>
            </a:extLst>
          </p:cNvPr>
          <p:cNvPicPr>
            <a:picLocks noChangeAspect="1"/>
          </p:cNvPicPr>
          <p:nvPr/>
        </p:nvPicPr>
        <p:blipFill>
          <a:blip r:embed="rId2"/>
          <a:stretch>
            <a:fillRect/>
          </a:stretch>
        </p:blipFill>
        <p:spPr>
          <a:xfrm>
            <a:off x="1844168" y="1037344"/>
            <a:ext cx="7299832" cy="4106156"/>
          </a:xfrm>
          <a:prstGeom prst="rect">
            <a:avLst/>
          </a:prstGeom>
        </p:spPr>
      </p:pic>
    </p:spTree>
    <p:extLst>
      <p:ext uri="{BB962C8B-B14F-4D97-AF65-F5344CB8AC3E}">
        <p14:creationId xmlns:p14="http://schemas.microsoft.com/office/powerpoint/2010/main" val="860027695"/>
      </p:ext>
    </p:extLst>
  </p:cSld>
  <p:clrMapOvr>
    <a:masterClrMapping/>
  </p:clrMapOvr>
</p:sld>
</file>

<file path=ppt/theme/theme1.xml><?xml version="1.0" encoding="utf-8"?>
<a:theme xmlns:a="http://schemas.openxmlformats.org/drawingml/2006/main" name="Introduction to Java Programming for High School by Slidesgo">
  <a:themeElements>
    <a:clrScheme name="Simple Light">
      <a:dk1>
        <a:srgbClr val="E7E7E7"/>
      </a:dk1>
      <a:lt1>
        <a:srgbClr val="10111A"/>
      </a:lt1>
      <a:dk2>
        <a:srgbClr val="FD4A4A"/>
      </a:dk2>
      <a:lt2>
        <a:srgbClr val="EC7955"/>
      </a:lt2>
      <a:accent1>
        <a:srgbClr val="E81A81"/>
      </a:accent1>
      <a:accent2>
        <a:srgbClr val="94EE6B"/>
      </a:accent2>
      <a:accent3>
        <a:srgbClr val="4CAE97"/>
      </a:accent3>
      <a:accent4>
        <a:srgbClr val="BD64B5"/>
      </a:accent4>
      <a:accent5>
        <a:srgbClr val="FFFF99"/>
      </a:accent5>
      <a:accent6>
        <a:srgbClr val="2C293A"/>
      </a:accent6>
      <a:hlink>
        <a:srgbClr val="F8F8F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TotalTime>
  <Words>1133</Words>
  <Application>Microsoft Office PowerPoint</Application>
  <PresentationFormat>On-screen Show (16:9)</PresentationFormat>
  <Paragraphs>166</Paragraphs>
  <Slides>53</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53</vt:i4>
      </vt:variant>
    </vt:vector>
  </HeadingPairs>
  <TitlesOfParts>
    <vt:vector size="65" baseType="lpstr">
      <vt:lpstr>Anaheim</vt:lpstr>
      <vt:lpstr>Arial</vt:lpstr>
      <vt:lpstr>Arial</vt:lpstr>
      <vt:lpstr>Bebas Neue</vt:lpstr>
      <vt:lpstr>Comfortaa</vt:lpstr>
      <vt:lpstr>Fira Code</vt:lpstr>
      <vt:lpstr>Google Sans</vt:lpstr>
      <vt:lpstr>Nunito Light</vt:lpstr>
      <vt:lpstr>Source Code Pro</vt:lpstr>
      <vt:lpstr>Source Code Pro Medium</vt:lpstr>
      <vt:lpstr>Source Sans Pro</vt:lpstr>
      <vt:lpstr>Introduction to Java Programming for High School by Slidesgo</vt:lpstr>
      <vt:lpstr>PowerPoint Presentation</vt:lpstr>
      <vt:lpstr>Introduction to  DOCKER PROJECT</vt:lpstr>
      <vt:lpstr>Contents of this Presentation</vt:lpstr>
      <vt:lpstr>Table of contents</vt:lpstr>
      <vt:lpstr>Introduction</vt:lpstr>
      <vt:lpstr>Spring Boot</vt:lpstr>
      <vt:lpstr>How to Intialize springboot?</vt:lpstr>
      <vt:lpstr>STEP-1:Goto bowser type spring initializer</vt:lpstr>
      <vt:lpstr>Step-2:PROJECT CREATION</vt:lpstr>
      <vt:lpstr>STEP-3:ADD DEPENDENCIES&amp;GENERATION OF FILE</vt:lpstr>
      <vt:lpstr>STEP-4:EXACTRACTION FILE</vt:lpstr>
      <vt:lpstr>MAVEN</vt:lpstr>
      <vt:lpstr>STEP-1:OPEN ECILIPSEP&amp;CONFIGURE PROJECT PATH </vt:lpstr>
      <vt:lpstr>OPEN ECILIPSEP&amp;OPEN FILE PROJECT </vt:lpstr>
      <vt:lpstr>OPEN ECILIPSEP&amp; IMPORT PROJECT</vt:lpstr>
      <vt:lpstr>GOTO PROJECT</vt:lpstr>
      <vt:lpstr>Creating simple spring boot project</vt:lpstr>
      <vt:lpstr>WORDCOUNT.JAVA</vt:lpstr>
      <vt:lpstr>APPLICATION PORT</vt:lpstr>
      <vt:lpstr>RUNNING JAVA APPLICATION</vt:lpstr>
      <vt:lpstr>TOMACAT INTIALIZATION</vt:lpstr>
      <vt:lpstr>LOCALPORT:9056</vt:lpstr>
      <vt:lpstr>SELENIUM:</vt:lpstr>
      <vt:lpstr>WHY WE USE SELENIUM?</vt:lpstr>
      <vt:lpstr>WHEN WE USE SELENIUM?</vt:lpstr>
      <vt:lpstr>SELENUIM WEB DRIVER</vt:lpstr>
      <vt:lpstr>HOW TO WORK WITH SELENIUM</vt:lpstr>
      <vt:lpstr>ADDING DEPENDENCY</vt:lpstr>
      <vt:lpstr>POM.XML</vt:lpstr>
      <vt:lpstr>CREATING AUTO.JAVA FILE</vt:lpstr>
      <vt:lpstr>RUNNING THE FILE</vt:lpstr>
      <vt:lpstr>Getting on web</vt:lpstr>
      <vt:lpstr>git</vt:lpstr>
      <vt:lpstr>GIT INTIATION</vt:lpstr>
      <vt:lpstr>GIT COMMITING AND PUSHING</vt:lpstr>
      <vt:lpstr>CREATE A GIT REPOSITRY</vt:lpstr>
      <vt:lpstr>PUSHING TO MASTER</vt:lpstr>
      <vt:lpstr>AFTER THAT CHECK BY REFRESHING IT</vt:lpstr>
      <vt:lpstr>DOCKER</vt:lpstr>
      <vt:lpstr>WHAT IS CI/CD?</vt:lpstr>
      <vt:lpstr>WHAT IS CI/CD PIPELINE?</vt:lpstr>
      <vt:lpstr>Practical exercise 01</vt:lpstr>
      <vt:lpstr>CREATING DOCKER FILE</vt:lpstr>
      <vt:lpstr>GENERATING JAR FILES</vt:lpstr>
      <vt:lpstr>RUN USING MAVEN INSTALL</vt:lpstr>
      <vt:lpstr>CREATE DOCKER IAMGE</vt:lpstr>
      <vt:lpstr>GETTING THE IMAGES FILES</vt:lpstr>
      <vt:lpstr>GENERATING NEW PORT(RUN)</vt:lpstr>
      <vt:lpstr>RUNNING AT NEW PORT ADRESS</vt:lpstr>
      <vt:lpstr>PUSHING INTO DOCKER HUB</vt:lpstr>
      <vt:lpstr>PowerPoint Presentation</vt:lpstr>
      <vt:lpstr>PowerPoint Presentation</vt:lpstr>
      <vt:lpstr>A picture is worth a thousand 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Chandana Ramoji</dc:creator>
  <cp:lastModifiedBy>Chandana Ramoji</cp:lastModifiedBy>
  <cp:revision>9</cp:revision>
  <dcterms:modified xsi:type="dcterms:W3CDTF">2023-07-11T04:54:58Z</dcterms:modified>
</cp:coreProperties>
</file>